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tiff" ContentType="image/tif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theme/theme5.xml" ContentType="application/vnd.openxmlformats-officedocument.theme+xml"/>
  <Override PartName="/ppt/slideLayouts/slideLayout19.xml" ContentType="application/vnd.openxmlformats-officedocument.presentationml.slideLayout+xml"/>
  <Override PartName="/ppt/theme/theme6.xml" ContentType="application/vnd.openxmlformats-officedocument.theme+xml"/>
  <Override PartName="/ppt/slideLayouts/slideLayout20.xml" ContentType="application/vnd.openxmlformats-officedocument.presentationml.slideLayout+xml"/>
  <Override PartName="/ppt/theme/theme7.xml" ContentType="application/vnd.openxmlformats-officedocument.theme+xml"/>
  <Override PartName="/ppt/slideLayouts/slideLayout2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78" r:id="rId3"/>
    <p:sldMasterId id="2147483680" r:id="rId4"/>
    <p:sldMasterId id="2147483682" r:id="rId5"/>
    <p:sldMasterId id="2147483684" r:id="rId6"/>
    <p:sldMasterId id="2147483686" r:id="rId7"/>
    <p:sldMasterId id="2147483688" r:id="rId8"/>
  </p:sldMasterIdLst>
  <p:notesMasterIdLst>
    <p:notesMasterId r:id="rId34"/>
  </p:notesMasterIdLst>
  <p:sldIdLst>
    <p:sldId id="261" r:id="rId9"/>
    <p:sldId id="262" r:id="rId10"/>
    <p:sldId id="317" r:id="rId11"/>
    <p:sldId id="320" r:id="rId12"/>
    <p:sldId id="321" r:id="rId13"/>
    <p:sldId id="309" r:id="rId14"/>
    <p:sldId id="294" r:id="rId15"/>
    <p:sldId id="312" r:id="rId16"/>
    <p:sldId id="273" r:id="rId17"/>
    <p:sldId id="260" r:id="rId18"/>
    <p:sldId id="304" r:id="rId19"/>
    <p:sldId id="258" r:id="rId20"/>
    <p:sldId id="316" r:id="rId21"/>
    <p:sldId id="269" r:id="rId22"/>
    <p:sldId id="270" r:id="rId23"/>
    <p:sldId id="267" r:id="rId24"/>
    <p:sldId id="271" r:id="rId25"/>
    <p:sldId id="313" r:id="rId26"/>
    <p:sldId id="285" r:id="rId27"/>
    <p:sldId id="288" r:id="rId28"/>
    <p:sldId id="268" r:id="rId29"/>
    <p:sldId id="297" r:id="rId30"/>
    <p:sldId id="314" r:id="rId31"/>
    <p:sldId id="311" r:id="rId32"/>
    <p:sldId id="310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1426" y="1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9" d="100"/>
        <a:sy n="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16F5E3-AAEF-4E32-B378-C7EE3CCAD362}" type="datetimeFigureOut">
              <a:rPr lang="en-AU" smtClean="0"/>
              <a:t>3/03/2016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6CE19A-881E-47F9-A517-2C081738DC8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74279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4264">
              <a:defRPr/>
            </a:pPr>
            <a:r>
              <a:rPr lang="en-GB" sz="1300" dirty="0"/>
              <a:t>At LJCO two complementary data streams are acquired above water radiometry and in water measurement of the optical properties.</a:t>
            </a:r>
          </a:p>
          <a:p>
            <a:pPr defTabSz="914264">
              <a:defRPr/>
            </a:pPr>
            <a:r>
              <a:rPr lang="en-GB" sz="1300" dirty="0"/>
              <a:t> An autonomous above-water radiometer performs radiometric measurements for determining water-leaving radiance and atmospheric measurements for retrieving aerosol optical properties as part of NASA's AERONET-OC network.</a:t>
            </a:r>
          </a:p>
          <a:p>
            <a:pPr defTabSz="914264">
              <a:defRPr/>
            </a:pPr>
            <a:r>
              <a:rPr lang="en-GB" sz="1300" dirty="0"/>
              <a:t> An </a:t>
            </a:r>
            <a:r>
              <a:rPr lang="en-GB" sz="1300" i="1" dirty="0"/>
              <a:t>in situ</a:t>
            </a:r>
            <a:r>
              <a:rPr lang="en-GB" sz="1300" dirty="0"/>
              <a:t> underwater instrument package is deployed to characterize the inherent optical properties of these complex coastal waters.</a:t>
            </a:r>
            <a:endParaRPr lang="en-US" sz="13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74730-A7CB-47D3-8686-B022861BA1D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051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Update IO Map</a:t>
            </a:r>
          </a:p>
          <a:p>
            <a:r>
              <a:rPr lang="en-AU" dirty="0" smtClean="0"/>
              <a:t>Update Cruise Map – add SO,</a:t>
            </a:r>
            <a:r>
              <a:rPr lang="en-AU" baseline="0" dirty="0" smtClean="0"/>
              <a:t> Nansen and Pacific</a:t>
            </a:r>
            <a:endParaRPr lang="en-AU" dirty="0" smtClean="0"/>
          </a:p>
          <a:p>
            <a:r>
              <a:rPr lang="en-AU" dirty="0" smtClean="0"/>
              <a:t>Future BGC Argo – Emmanuel talk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CE19A-881E-47F9-A517-2C081738DC88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49192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568B55C0-186D-4F58-A22C-9A9BB6D9B2F5}" type="slidenum">
              <a:rPr lang="en-AU" smtClean="0">
                <a:solidFill>
                  <a:prstClr val="black"/>
                </a:solidFill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20</a:t>
            </a:fld>
            <a:endParaRPr lang="en-AU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952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52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1" y="4343401"/>
            <a:ext cx="5486400" cy="4208463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186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Add CSIRO and WAMSI logos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CE19A-881E-47F9-A517-2C081738DC88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24805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Fundamentally physically based approach…</a:t>
            </a:r>
          </a:p>
          <a:p>
            <a:endParaRPr lang="en-US" dirty="0" smtClean="0"/>
          </a:p>
          <a:p>
            <a:r>
              <a:rPr lang="en-US" dirty="0" smtClean="0"/>
              <a:t>Gives the ethos of the approach.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23987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+ Collaborator log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440" y="3122613"/>
            <a:ext cx="8467494" cy="1080000"/>
          </a:xfrm>
        </p:spPr>
        <p:txBody>
          <a:bodyPr anchor="b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440" y="4257092"/>
            <a:ext cx="8475710" cy="360040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 dirty="0"/>
          </a:p>
        </p:txBody>
      </p:sp>
      <p:grpSp>
        <p:nvGrpSpPr>
          <p:cNvPr id="4" name="Group 6"/>
          <p:cNvGrpSpPr/>
          <p:nvPr/>
        </p:nvGrpSpPr>
        <p:grpSpPr>
          <a:xfrm>
            <a:off x="1497" y="5500319"/>
            <a:ext cx="9170984" cy="1357681"/>
            <a:chOff x="1497" y="5500319"/>
            <a:chExt cx="9170984" cy="1357681"/>
          </a:xfrm>
        </p:grpSpPr>
        <p:sp>
          <p:nvSpPr>
            <p:cNvPr id="8" name="Rectangle 7"/>
            <p:cNvSpPr/>
            <p:nvPr userDrawn="1"/>
          </p:nvSpPr>
          <p:spPr>
            <a:xfrm>
              <a:off x="1497" y="5940320"/>
              <a:ext cx="9158377" cy="9176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" name="Freeform 7"/>
            <p:cNvSpPr>
              <a:spLocks noEditPoints="1"/>
            </p:cNvSpPr>
            <p:nvPr userDrawn="1"/>
          </p:nvSpPr>
          <p:spPr bwMode="auto">
            <a:xfrm>
              <a:off x="1497" y="5563679"/>
              <a:ext cx="9170984" cy="932871"/>
            </a:xfrm>
            <a:custGeom>
              <a:avLst/>
              <a:gdLst/>
              <a:ahLst/>
              <a:cxnLst>
                <a:cxn ang="0">
                  <a:pos x="2313" y="117"/>
                </a:cxn>
                <a:cxn ang="0">
                  <a:pos x="0" y="117"/>
                </a:cxn>
                <a:cxn ang="0">
                  <a:pos x="0" y="137"/>
                </a:cxn>
                <a:cxn ang="0">
                  <a:pos x="2030" y="137"/>
                </a:cxn>
                <a:cxn ang="0">
                  <a:pos x="2313" y="117"/>
                </a:cxn>
                <a:cxn ang="0">
                  <a:pos x="2880" y="0"/>
                </a:cxn>
                <a:cxn ang="0">
                  <a:pos x="2880" y="0"/>
                </a:cxn>
                <a:cxn ang="0">
                  <a:pos x="2880" y="117"/>
                </a:cxn>
                <a:cxn ang="0">
                  <a:pos x="2313" y="117"/>
                </a:cxn>
                <a:cxn ang="0">
                  <a:pos x="2784" y="293"/>
                </a:cxn>
                <a:cxn ang="0">
                  <a:pos x="2880" y="293"/>
                </a:cxn>
                <a:cxn ang="0">
                  <a:pos x="2880" y="0"/>
                </a:cxn>
              </a:cxnLst>
              <a:rect l="0" t="0" r="r" b="b"/>
              <a:pathLst>
                <a:path w="2880" h="293">
                  <a:moveTo>
                    <a:pt x="2313" y="117"/>
                  </a:moveTo>
                  <a:cubicBezTo>
                    <a:pt x="0" y="117"/>
                    <a:pt x="0" y="117"/>
                    <a:pt x="0" y="117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2030" y="137"/>
                    <a:pt x="2030" y="137"/>
                    <a:pt x="2030" y="137"/>
                  </a:cubicBezTo>
                  <a:cubicBezTo>
                    <a:pt x="2214" y="137"/>
                    <a:pt x="2274" y="132"/>
                    <a:pt x="2313" y="117"/>
                  </a:cubicBezTo>
                  <a:moveTo>
                    <a:pt x="2880" y="0"/>
                  </a:moveTo>
                  <a:cubicBezTo>
                    <a:pt x="2880" y="0"/>
                    <a:pt x="2880" y="0"/>
                    <a:pt x="2880" y="0"/>
                  </a:cubicBezTo>
                  <a:cubicBezTo>
                    <a:pt x="2880" y="117"/>
                    <a:pt x="2880" y="117"/>
                    <a:pt x="2880" y="117"/>
                  </a:cubicBezTo>
                  <a:cubicBezTo>
                    <a:pt x="2313" y="117"/>
                    <a:pt x="2313" y="117"/>
                    <a:pt x="2313" y="117"/>
                  </a:cubicBezTo>
                  <a:cubicBezTo>
                    <a:pt x="2411" y="197"/>
                    <a:pt x="2542" y="293"/>
                    <a:pt x="2784" y="293"/>
                  </a:cubicBezTo>
                  <a:cubicBezTo>
                    <a:pt x="2842" y="293"/>
                    <a:pt x="2880" y="293"/>
                    <a:pt x="2880" y="293"/>
                  </a:cubicBezTo>
                  <a:cubicBezTo>
                    <a:pt x="2880" y="0"/>
                    <a:pt x="2880" y="0"/>
                    <a:pt x="2880" y="0"/>
                  </a:cubicBezTo>
                </a:path>
              </a:pathLst>
            </a:custGeom>
            <a:solidFill>
              <a:srgbClr val="BFBFB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0" name="Freeform 8"/>
            <p:cNvSpPr>
              <a:spLocks noEditPoints="1"/>
            </p:cNvSpPr>
            <p:nvPr userDrawn="1"/>
          </p:nvSpPr>
          <p:spPr bwMode="auto">
            <a:xfrm>
              <a:off x="1497" y="5500319"/>
              <a:ext cx="9170984" cy="435430"/>
            </a:xfrm>
            <a:custGeom>
              <a:avLst/>
              <a:gdLst/>
              <a:ahLst/>
              <a:cxnLst>
                <a:cxn ang="0">
                  <a:pos x="2880" y="20"/>
                </a:cxn>
                <a:cxn ang="0">
                  <a:pos x="2789" y="20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2880" y="137"/>
                </a:cxn>
                <a:cxn ang="0">
                  <a:pos x="2880" y="20"/>
                </a:cxn>
                <a:cxn ang="0">
                  <a:pos x="1860" y="0"/>
                </a:cxn>
                <a:cxn ang="0">
                  <a:pos x="0" y="0"/>
                </a:cxn>
                <a:cxn ang="0">
                  <a:pos x="0" y="137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1860" y="0"/>
                </a:cxn>
              </a:cxnLst>
              <a:rect l="0" t="0" r="r" b="b"/>
              <a:pathLst>
                <a:path w="2880" h="137">
                  <a:moveTo>
                    <a:pt x="2880" y="20"/>
                  </a:moveTo>
                  <a:cubicBezTo>
                    <a:pt x="2789" y="20"/>
                    <a:pt x="2789" y="20"/>
                    <a:pt x="2789" y="20"/>
                  </a:cubicBezTo>
                  <a:cubicBezTo>
                    <a:pt x="2500" y="20"/>
                    <a:pt x="2393" y="10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880" y="137"/>
                    <a:pt x="2880" y="137"/>
                    <a:pt x="2880" y="137"/>
                  </a:cubicBezTo>
                  <a:cubicBezTo>
                    <a:pt x="2880" y="20"/>
                    <a:pt x="2880" y="20"/>
                    <a:pt x="2880" y="20"/>
                  </a:cubicBezTo>
                  <a:moveTo>
                    <a:pt x="186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216" y="57"/>
                    <a:pt x="2053" y="0"/>
                    <a:pt x="186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1497" y="5563679"/>
              <a:ext cx="7365906" cy="432734"/>
            </a:xfrm>
            <a:custGeom>
              <a:avLst/>
              <a:gdLst/>
              <a:ahLst/>
              <a:cxnLst>
                <a:cxn ang="0">
                  <a:pos x="2313" y="117"/>
                </a:cxn>
                <a:cxn ang="0">
                  <a:pos x="1860" y="0"/>
                </a:cxn>
                <a:cxn ang="0">
                  <a:pos x="0" y="0"/>
                </a:cxn>
                <a:cxn ang="0">
                  <a:pos x="0" y="136"/>
                </a:cxn>
                <a:cxn ang="0">
                  <a:pos x="2030" y="136"/>
                </a:cxn>
                <a:cxn ang="0">
                  <a:pos x="2313" y="117"/>
                </a:cxn>
              </a:cxnLst>
              <a:rect l="0" t="0" r="r" b="b"/>
              <a:pathLst>
                <a:path w="2313" h="136">
                  <a:moveTo>
                    <a:pt x="2313" y="117"/>
                  </a:moveTo>
                  <a:cubicBezTo>
                    <a:pt x="2204" y="55"/>
                    <a:pt x="2053" y="0"/>
                    <a:pt x="186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2030" y="136"/>
                    <a:pt x="2030" y="136"/>
                    <a:pt x="2030" y="136"/>
                  </a:cubicBezTo>
                  <a:cubicBezTo>
                    <a:pt x="2214" y="136"/>
                    <a:pt x="2274" y="132"/>
                    <a:pt x="2313" y="117"/>
                  </a:cubicBezTo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auto">
            <a:xfrm>
              <a:off x="7367402" y="5563679"/>
              <a:ext cx="1805078" cy="869511"/>
            </a:xfrm>
            <a:custGeom>
              <a:avLst/>
              <a:gdLst/>
              <a:ahLst/>
              <a:cxnLst>
                <a:cxn ang="0">
                  <a:pos x="476" y="0"/>
                </a:cxn>
                <a:cxn ang="0">
                  <a:pos x="0" y="117"/>
                </a:cxn>
                <a:cxn ang="0">
                  <a:pos x="471" y="273"/>
                </a:cxn>
                <a:cxn ang="0">
                  <a:pos x="567" y="273"/>
                </a:cxn>
                <a:cxn ang="0">
                  <a:pos x="567" y="0"/>
                </a:cxn>
                <a:cxn ang="0">
                  <a:pos x="476" y="0"/>
                </a:cxn>
              </a:cxnLst>
              <a:rect l="0" t="0" r="r" b="b"/>
              <a:pathLst>
                <a:path w="567" h="273">
                  <a:moveTo>
                    <a:pt x="476" y="0"/>
                  </a:moveTo>
                  <a:cubicBezTo>
                    <a:pt x="187" y="0"/>
                    <a:pt x="80" y="87"/>
                    <a:pt x="0" y="117"/>
                  </a:cubicBezTo>
                  <a:cubicBezTo>
                    <a:pt x="128" y="190"/>
                    <a:pt x="229" y="273"/>
                    <a:pt x="471" y="273"/>
                  </a:cubicBezTo>
                  <a:cubicBezTo>
                    <a:pt x="529" y="273"/>
                    <a:pt x="567" y="273"/>
                    <a:pt x="567" y="273"/>
                  </a:cubicBezTo>
                  <a:cubicBezTo>
                    <a:pt x="567" y="0"/>
                    <a:pt x="567" y="0"/>
                    <a:pt x="567" y="0"/>
                  </a:cubicBezTo>
                  <a:lnTo>
                    <a:pt x="47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pic>
          <p:nvPicPr>
            <p:cNvPr id="13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15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6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7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8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9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0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1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2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3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4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5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6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</p:grpSp>
      <p:sp>
        <p:nvSpPr>
          <p:cNvPr id="27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0713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BBC9ACE-A8AD-4A1E-B5CD-C821AF93711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63885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60000" y="1276350"/>
            <a:ext cx="8460000" cy="4559300"/>
          </a:xfrm>
        </p:spPr>
        <p:txBody>
          <a:bodyPr/>
          <a:lstStyle>
            <a:lvl1pPr>
              <a:lnSpc>
                <a:spcPct val="85000"/>
              </a:lnSpc>
              <a:spcAft>
                <a:spcPts val="0"/>
              </a:spcAft>
              <a:buFontTx/>
              <a:buNone/>
              <a:defRPr sz="4000" b="1">
                <a:solidFill>
                  <a:schemeClr val="accent1">
                    <a:lumMod val="75000"/>
                  </a:schemeClr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1">
                <a:solidFill>
                  <a:schemeClr val="accent2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BBC9ACE-A8AD-4A1E-B5CD-C821AF93711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93824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0"/>
          <p:cNvGrpSpPr/>
          <p:nvPr/>
        </p:nvGrpSpPr>
        <p:grpSpPr>
          <a:xfrm>
            <a:off x="-7938" y="6056313"/>
            <a:ext cx="9161463" cy="801687"/>
            <a:chOff x="-7938" y="6056313"/>
            <a:chExt cx="9161463" cy="801687"/>
          </a:xfrm>
        </p:grpSpPr>
        <p:sp>
          <p:nvSpPr>
            <p:cNvPr id="32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-7938" y="6056313"/>
              <a:ext cx="9161463" cy="80168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grpSp>
          <p:nvGrpSpPr>
            <p:cNvPr id="3" name="Group 1"/>
            <p:cNvGrpSpPr>
              <a:grpSpLocks/>
            </p:cNvGrpSpPr>
            <p:nvPr userDrawn="1"/>
          </p:nvGrpSpPr>
          <p:grpSpPr bwMode="auto">
            <a:xfrm>
              <a:off x="1588" y="6065838"/>
              <a:ext cx="9142412" cy="690562"/>
              <a:chOff x="1495" y="6065893"/>
              <a:chExt cx="9143026" cy="690563"/>
            </a:xfrm>
          </p:grpSpPr>
          <p:sp>
            <p:nvSpPr>
              <p:cNvPr id="35" name="Freeform 8"/>
              <p:cNvSpPr>
                <a:spLocks noEditPoints="1"/>
              </p:cNvSpPr>
              <p:nvPr userDrawn="1"/>
            </p:nvSpPr>
            <p:spPr bwMode="auto">
              <a:xfrm>
                <a:off x="1495" y="6065893"/>
                <a:ext cx="9143026" cy="690563"/>
              </a:xfrm>
              <a:custGeom>
                <a:avLst/>
                <a:gdLst>
                  <a:gd name="T0" fmla="*/ 2880 w 2880"/>
                  <a:gd name="T1" fmla="*/ 14 h 217"/>
                  <a:gd name="T2" fmla="*/ 2817 w 2880"/>
                  <a:gd name="T3" fmla="*/ 14 h 217"/>
                  <a:gd name="T4" fmla="*/ 2486 w 2880"/>
                  <a:gd name="T5" fmla="*/ 95 h 217"/>
                  <a:gd name="T6" fmla="*/ 2486 w 2880"/>
                  <a:gd name="T7" fmla="*/ 95 h 217"/>
                  <a:gd name="T8" fmla="*/ 2880 w 2880"/>
                  <a:gd name="T9" fmla="*/ 95 h 217"/>
                  <a:gd name="T10" fmla="*/ 2880 w 2880"/>
                  <a:gd name="T11" fmla="*/ 217 h 217"/>
                  <a:gd name="T12" fmla="*/ 2880 w 2880"/>
                  <a:gd name="T13" fmla="*/ 217 h 217"/>
                  <a:gd name="T14" fmla="*/ 2880 w 2880"/>
                  <a:gd name="T15" fmla="*/ 14 h 217"/>
                  <a:gd name="T16" fmla="*/ 2171 w 2880"/>
                  <a:gd name="T17" fmla="*/ 0 h 217"/>
                  <a:gd name="T18" fmla="*/ 0 w 2880"/>
                  <a:gd name="T19" fmla="*/ 0 h 217"/>
                  <a:gd name="T20" fmla="*/ 0 w 2880"/>
                  <a:gd name="T21" fmla="*/ 95 h 217"/>
                  <a:gd name="T22" fmla="*/ 2486 w 2880"/>
                  <a:gd name="T23" fmla="*/ 95 h 217"/>
                  <a:gd name="T24" fmla="*/ 2486 w 2880"/>
                  <a:gd name="T25" fmla="*/ 95 h 217"/>
                  <a:gd name="T26" fmla="*/ 2486 w 2880"/>
                  <a:gd name="T27" fmla="*/ 95 h 217"/>
                  <a:gd name="T28" fmla="*/ 2486 w 2880"/>
                  <a:gd name="T29" fmla="*/ 95 h 217"/>
                  <a:gd name="T30" fmla="*/ 2171 w 2880"/>
                  <a:gd name="T31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80" h="217">
                    <a:moveTo>
                      <a:pt x="2880" y="14"/>
                    </a:moveTo>
                    <a:cubicBezTo>
                      <a:pt x="2817" y="14"/>
                      <a:pt x="2817" y="14"/>
                      <a:pt x="2817" y="14"/>
                    </a:cubicBezTo>
                    <a:cubicBezTo>
                      <a:pt x="2616" y="14"/>
                      <a:pt x="2542" y="74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880" y="95"/>
                      <a:pt x="2880" y="95"/>
                      <a:pt x="2880" y="95"/>
                    </a:cubicBezTo>
                    <a:cubicBezTo>
                      <a:pt x="2880" y="217"/>
                      <a:pt x="2880" y="217"/>
                      <a:pt x="2880" y="217"/>
                    </a:cubicBezTo>
                    <a:cubicBezTo>
                      <a:pt x="2880" y="217"/>
                      <a:pt x="2880" y="217"/>
                      <a:pt x="2880" y="217"/>
                    </a:cubicBezTo>
                    <a:cubicBezTo>
                      <a:pt x="2880" y="14"/>
                      <a:pt x="2880" y="14"/>
                      <a:pt x="2880" y="14"/>
                    </a:cubicBezTo>
                    <a:moveTo>
                      <a:pt x="217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19" y="39"/>
                      <a:pt x="2306" y="0"/>
                      <a:pt x="2171" y="0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6" name="Freeform 9"/>
              <p:cNvSpPr>
                <a:spLocks noEditPoints="1"/>
              </p:cNvSpPr>
              <p:nvPr userDrawn="1"/>
            </p:nvSpPr>
            <p:spPr bwMode="auto">
              <a:xfrm>
                <a:off x="1495" y="6367518"/>
                <a:ext cx="9143026" cy="388938"/>
              </a:xfrm>
              <a:custGeom>
                <a:avLst/>
                <a:gdLst>
                  <a:gd name="T0" fmla="*/ 2486 w 2880"/>
                  <a:gd name="T1" fmla="*/ 0 h 122"/>
                  <a:gd name="T2" fmla="*/ 0 w 2880"/>
                  <a:gd name="T3" fmla="*/ 0 h 122"/>
                  <a:gd name="T4" fmla="*/ 0 w 2880"/>
                  <a:gd name="T5" fmla="*/ 13 h 122"/>
                  <a:gd name="T6" fmla="*/ 2289 w 2880"/>
                  <a:gd name="T7" fmla="*/ 13 h 122"/>
                  <a:gd name="T8" fmla="*/ 2486 w 2880"/>
                  <a:gd name="T9" fmla="*/ 0 h 122"/>
                  <a:gd name="T10" fmla="*/ 2880 w 2880"/>
                  <a:gd name="T11" fmla="*/ 0 h 122"/>
                  <a:gd name="T12" fmla="*/ 2486 w 2880"/>
                  <a:gd name="T13" fmla="*/ 0 h 122"/>
                  <a:gd name="T14" fmla="*/ 2813 w 2880"/>
                  <a:gd name="T15" fmla="*/ 122 h 122"/>
                  <a:gd name="T16" fmla="*/ 2880 w 2880"/>
                  <a:gd name="T17" fmla="*/ 122 h 122"/>
                  <a:gd name="T18" fmla="*/ 2880 w 2880"/>
                  <a:gd name="T19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0" h="122">
                    <a:moveTo>
                      <a:pt x="248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2289" y="13"/>
                      <a:pt x="2289" y="13"/>
                      <a:pt x="2289" y="13"/>
                    </a:cubicBezTo>
                    <a:cubicBezTo>
                      <a:pt x="2418" y="13"/>
                      <a:pt x="2459" y="10"/>
                      <a:pt x="2486" y="0"/>
                    </a:cubicBezTo>
                    <a:moveTo>
                      <a:pt x="2880" y="0"/>
                    </a:moveTo>
                    <a:cubicBezTo>
                      <a:pt x="2486" y="0"/>
                      <a:pt x="2486" y="0"/>
                      <a:pt x="2486" y="0"/>
                    </a:cubicBezTo>
                    <a:cubicBezTo>
                      <a:pt x="2554" y="56"/>
                      <a:pt x="2645" y="122"/>
                      <a:pt x="2813" y="122"/>
                    </a:cubicBezTo>
                    <a:cubicBezTo>
                      <a:pt x="2854" y="122"/>
                      <a:pt x="2880" y="122"/>
                      <a:pt x="2880" y="122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7" name="Freeform 10"/>
              <p:cNvSpPr>
                <a:spLocks/>
              </p:cNvSpPr>
              <p:nvPr userDrawn="1"/>
            </p:nvSpPr>
            <p:spPr bwMode="auto">
              <a:xfrm>
                <a:off x="1495" y="6110343"/>
                <a:ext cx="7891992" cy="298450"/>
              </a:xfrm>
              <a:custGeom>
                <a:avLst/>
                <a:gdLst>
                  <a:gd name="T0" fmla="*/ 2486 w 2486"/>
                  <a:gd name="T1" fmla="*/ 81 h 94"/>
                  <a:gd name="T2" fmla="*/ 2171 w 2486"/>
                  <a:gd name="T3" fmla="*/ 0 h 94"/>
                  <a:gd name="T4" fmla="*/ 0 w 2486"/>
                  <a:gd name="T5" fmla="*/ 0 h 94"/>
                  <a:gd name="T6" fmla="*/ 0 w 2486"/>
                  <a:gd name="T7" fmla="*/ 94 h 94"/>
                  <a:gd name="T8" fmla="*/ 2289 w 2486"/>
                  <a:gd name="T9" fmla="*/ 94 h 94"/>
                  <a:gd name="T10" fmla="*/ 2486 w 2486"/>
                  <a:gd name="T11" fmla="*/ 81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86" h="94">
                    <a:moveTo>
                      <a:pt x="2486" y="81"/>
                    </a:moveTo>
                    <a:cubicBezTo>
                      <a:pt x="2410" y="38"/>
                      <a:pt x="2306" y="0"/>
                      <a:pt x="217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2289" y="94"/>
                      <a:pt x="2289" y="94"/>
                      <a:pt x="2289" y="94"/>
                    </a:cubicBezTo>
                    <a:cubicBezTo>
                      <a:pt x="2418" y="94"/>
                      <a:pt x="2459" y="91"/>
                      <a:pt x="2486" y="8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8" name="Freeform 11"/>
              <p:cNvSpPr>
                <a:spLocks/>
              </p:cNvSpPr>
              <p:nvPr userDrawn="1"/>
            </p:nvSpPr>
            <p:spPr bwMode="auto">
              <a:xfrm>
                <a:off x="7893487" y="6110343"/>
                <a:ext cx="1251034" cy="601663"/>
              </a:xfrm>
              <a:custGeom>
                <a:avLst/>
                <a:gdLst>
                  <a:gd name="T0" fmla="*/ 331 w 394"/>
                  <a:gd name="T1" fmla="*/ 0 h 189"/>
                  <a:gd name="T2" fmla="*/ 0 w 394"/>
                  <a:gd name="T3" fmla="*/ 81 h 189"/>
                  <a:gd name="T4" fmla="*/ 327 w 394"/>
                  <a:gd name="T5" fmla="*/ 189 h 189"/>
                  <a:gd name="T6" fmla="*/ 394 w 394"/>
                  <a:gd name="T7" fmla="*/ 189 h 189"/>
                  <a:gd name="T8" fmla="*/ 394 w 394"/>
                  <a:gd name="T9" fmla="*/ 0 h 189"/>
                  <a:gd name="T10" fmla="*/ 331 w 394"/>
                  <a:gd name="T11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4" h="189">
                    <a:moveTo>
                      <a:pt x="331" y="0"/>
                    </a:moveTo>
                    <a:cubicBezTo>
                      <a:pt x="130" y="0"/>
                      <a:pt x="56" y="60"/>
                      <a:pt x="0" y="81"/>
                    </a:cubicBezTo>
                    <a:cubicBezTo>
                      <a:pt x="89" y="131"/>
                      <a:pt x="159" y="189"/>
                      <a:pt x="327" y="189"/>
                    </a:cubicBezTo>
                    <a:cubicBezTo>
                      <a:pt x="368" y="189"/>
                      <a:pt x="394" y="189"/>
                      <a:pt x="394" y="189"/>
                    </a:cubicBezTo>
                    <a:cubicBezTo>
                      <a:pt x="394" y="0"/>
                      <a:pt x="394" y="0"/>
                      <a:pt x="394" y="0"/>
                    </a:cubicBezTo>
                    <a:lnTo>
                      <a:pt x="33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  <p:pic>
          <p:nvPicPr>
            <p:cNvPr id="34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459788" y="6191250"/>
              <a:ext cx="454025" cy="45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60000" y="1276350"/>
            <a:ext cx="7477125" cy="4559301"/>
          </a:xfrm>
        </p:spPr>
        <p:txBody>
          <a:bodyPr/>
          <a:lstStyle>
            <a:lvl1pPr>
              <a:spcAft>
                <a:spcPts val="0"/>
              </a:spcAft>
              <a:buFontTx/>
              <a:buNone/>
              <a:defRPr sz="4400" b="1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1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77991" y="6504332"/>
            <a:ext cx="6083845" cy="124274"/>
          </a:xfrm>
        </p:spPr>
        <p:txBody>
          <a:bodyPr/>
          <a:lstStyle/>
          <a:p>
            <a:endParaRPr lang="en-AU"/>
          </a:p>
        </p:txBody>
      </p:sp>
      <p:sp>
        <p:nvSpPr>
          <p:cNvPr id="13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BBC9ACE-A8AD-4A1E-B5CD-C821AF93711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64123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 Option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8"/>
          <p:cNvGrpSpPr/>
          <p:nvPr/>
        </p:nvGrpSpPr>
        <p:grpSpPr>
          <a:xfrm>
            <a:off x="608" y="5500319"/>
            <a:ext cx="9167813" cy="996950"/>
            <a:chOff x="608" y="5500319"/>
            <a:chExt cx="9167813" cy="996950"/>
          </a:xfrm>
        </p:grpSpPr>
        <p:grpSp>
          <p:nvGrpSpPr>
            <p:cNvPr id="4" name="Group 22"/>
            <p:cNvGrpSpPr>
              <a:grpSpLocks/>
            </p:cNvGrpSpPr>
            <p:nvPr userDrawn="1"/>
          </p:nvGrpSpPr>
          <p:grpSpPr bwMode="auto">
            <a:xfrm>
              <a:off x="608" y="5500319"/>
              <a:ext cx="9167813" cy="996950"/>
              <a:chOff x="-7938" y="5668963"/>
              <a:chExt cx="9167813" cy="996950"/>
            </a:xfrm>
          </p:grpSpPr>
          <p:sp>
            <p:nvSpPr>
              <p:cNvPr id="58" name="Freeform 11"/>
              <p:cNvSpPr>
                <a:spLocks noEditPoints="1"/>
              </p:cNvSpPr>
              <p:nvPr userDrawn="1"/>
            </p:nvSpPr>
            <p:spPr bwMode="auto">
              <a:xfrm>
                <a:off x="-7938" y="5668963"/>
                <a:ext cx="9167813" cy="996950"/>
              </a:xfrm>
              <a:custGeom>
                <a:avLst/>
                <a:gdLst>
                  <a:gd name="T0" fmla="*/ 2880 w 2880"/>
                  <a:gd name="T1" fmla="*/ 20 h 313"/>
                  <a:gd name="T2" fmla="*/ 2789 w 2880"/>
                  <a:gd name="T3" fmla="*/ 20 h 313"/>
                  <a:gd name="T4" fmla="*/ 2313 w 2880"/>
                  <a:gd name="T5" fmla="*/ 137 h 313"/>
                  <a:gd name="T6" fmla="*/ 2784 w 2880"/>
                  <a:gd name="T7" fmla="*/ 313 h 313"/>
                  <a:gd name="T8" fmla="*/ 2880 w 2880"/>
                  <a:gd name="T9" fmla="*/ 313 h 313"/>
                  <a:gd name="T10" fmla="*/ 2880 w 2880"/>
                  <a:gd name="T11" fmla="*/ 20 h 313"/>
                  <a:gd name="T12" fmla="*/ 1860 w 2880"/>
                  <a:gd name="T13" fmla="*/ 0 h 313"/>
                  <a:gd name="T14" fmla="*/ 0 w 2880"/>
                  <a:gd name="T15" fmla="*/ 0 h 313"/>
                  <a:gd name="T16" fmla="*/ 0 w 2880"/>
                  <a:gd name="T17" fmla="*/ 157 h 313"/>
                  <a:gd name="T18" fmla="*/ 2030 w 2880"/>
                  <a:gd name="T19" fmla="*/ 157 h 313"/>
                  <a:gd name="T20" fmla="*/ 2313 w 2880"/>
                  <a:gd name="T21" fmla="*/ 137 h 313"/>
                  <a:gd name="T22" fmla="*/ 2313 w 2880"/>
                  <a:gd name="T23" fmla="*/ 137 h 313"/>
                  <a:gd name="T24" fmla="*/ 2313 w 2880"/>
                  <a:gd name="T25" fmla="*/ 137 h 313"/>
                  <a:gd name="T26" fmla="*/ 1860 w 2880"/>
                  <a:gd name="T27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80" h="313">
                    <a:moveTo>
                      <a:pt x="2880" y="20"/>
                    </a:moveTo>
                    <a:cubicBezTo>
                      <a:pt x="2789" y="20"/>
                      <a:pt x="2789" y="20"/>
                      <a:pt x="2789" y="20"/>
                    </a:cubicBezTo>
                    <a:cubicBezTo>
                      <a:pt x="2500" y="20"/>
                      <a:pt x="2393" y="107"/>
                      <a:pt x="2313" y="137"/>
                    </a:cubicBezTo>
                    <a:cubicBezTo>
                      <a:pt x="2411" y="217"/>
                      <a:pt x="2542" y="313"/>
                      <a:pt x="2784" y="313"/>
                    </a:cubicBezTo>
                    <a:cubicBezTo>
                      <a:pt x="2842" y="313"/>
                      <a:pt x="2880" y="313"/>
                      <a:pt x="2880" y="313"/>
                    </a:cubicBezTo>
                    <a:cubicBezTo>
                      <a:pt x="2880" y="20"/>
                      <a:pt x="2880" y="20"/>
                      <a:pt x="2880" y="20"/>
                    </a:cubicBezTo>
                    <a:moveTo>
                      <a:pt x="186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030" y="157"/>
                      <a:pt x="2030" y="157"/>
                      <a:pt x="2030" y="157"/>
                    </a:cubicBezTo>
                    <a:cubicBezTo>
                      <a:pt x="2214" y="157"/>
                      <a:pt x="2274" y="152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216" y="57"/>
                      <a:pt x="2053" y="0"/>
                      <a:pt x="186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9" name="Freeform 24"/>
              <p:cNvSpPr>
                <a:spLocks/>
              </p:cNvSpPr>
              <p:nvPr userDrawn="1"/>
            </p:nvSpPr>
            <p:spPr bwMode="auto">
              <a:xfrm>
                <a:off x="-7938" y="5732463"/>
                <a:ext cx="7362826" cy="433387"/>
              </a:xfrm>
              <a:custGeom>
                <a:avLst/>
                <a:gdLst>
                  <a:gd name="T0" fmla="*/ 2313 w 2313"/>
                  <a:gd name="T1" fmla="*/ 117 h 136"/>
                  <a:gd name="T2" fmla="*/ 1860 w 2313"/>
                  <a:gd name="T3" fmla="*/ 0 h 136"/>
                  <a:gd name="T4" fmla="*/ 0 w 2313"/>
                  <a:gd name="T5" fmla="*/ 0 h 136"/>
                  <a:gd name="T6" fmla="*/ 0 w 2313"/>
                  <a:gd name="T7" fmla="*/ 136 h 136"/>
                  <a:gd name="T8" fmla="*/ 2030 w 2313"/>
                  <a:gd name="T9" fmla="*/ 136 h 136"/>
                  <a:gd name="T10" fmla="*/ 2313 w 2313"/>
                  <a:gd name="T11" fmla="*/ 117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3" h="136">
                    <a:moveTo>
                      <a:pt x="2313" y="117"/>
                    </a:moveTo>
                    <a:cubicBezTo>
                      <a:pt x="2204" y="55"/>
                      <a:pt x="2053" y="0"/>
                      <a:pt x="18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2030" y="136"/>
                      <a:pt x="2030" y="136"/>
                      <a:pt x="2030" y="136"/>
                    </a:cubicBezTo>
                    <a:cubicBezTo>
                      <a:pt x="2214" y="136"/>
                      <a:pt x="2274" y="132"/>
                      <a:pt x="2313" y="1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0" name="Freeform 25"/>
              <p:cNvSpPr>
                <a:spLocks/>
              </p:cNvSpPr>
              <p:nvPr userDrawn="1"/>
            </p:nvSpPr>
            <p:spPr bwMode="auto">
              <a:xfrm>
                <a:off x="7354888" y="5732463"/>
                <a:ext cx="1804987" cy="869950"/>
              </a:xfrm>
              <a:custGeom>
                <a:avLst/>
                <a:gdLst>
                  <a:gd name="T0" fmla="*/ 476 w 567"/>
                  <a:gd name="T1" fmla="*/ 0 h 273"/>
                  <a:gd name="T2" fmla="*/ 0 w 567"/>
                  <a:gd name="T3" fmla="*/ 117 h 273"/>
                  <a:gd name="T4" fmla="*/ 471 w 567"/>
                  <a:gd name="T5" fmla="*/ 273 h 273"/>
                  <a:gd name="T6" fmla="*/ 567 w 567"/>
                  <a:gd name="T7" fmla="*/ 273 h 273"/>
                  <a:gd name="T8" fmla="*/ 567 w 567"/>
                  <a:gd name="T9" fmla="*/ 0 h 273"/>
                  <a:gd name="T10" fmla="*/ 476 w 567"/>
                  <a:gd name="T11" fmla="*/ 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7" h="273">
                    <a:moveTo>
                      <a:pt x="476" y="0"/>
                    </a:moveTo>
                    <a:cubicBezTo>
                      <a:pt x="187" y="0"/>
                      <a:pt x="80" y="87"/>
                      <a:pt x="0" y="117"/>
                    </a:cubicBezTo>
                    <a:cubicBezTo>
                      <a:pt x="128" y="190"/>
                      <a:pt x="229" y="273"/>
                      <a:pt x="471" y="273"/>
                    </a:cubicBezTo>
                    <a:cubicBezTo>
                      <a:pt x="529" y="273"/>
                      <a:pt x="567" y="273"/>
                      <a:pt x="567" y="273"/>
                    </a:cubicBezTo>
                    <a:cubicBezTo>
                      <a:pt x="567" y="0"/>
                      <a:pt x="567" y="0"/>
                      <a:pt x="567" y="0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  <p:pic>
          <p:nvPicPr>
            <p:cNvPr id="44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46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7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8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9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0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1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2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3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4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5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6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7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</p:grp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4" y="3717032"/>
            <a:ext cx="6121438" cy="1539200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bg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358776" y="2744924"/>
            <a:ext cx="8461374" cy="852487"/>
          </a:xfrm>
        </p:spPr>
        <p:txBody>
          <a:bodyPr>
            <a:noAutofit/>
          </a:bodyPr>
          <a:lstStyle>
            <a:lvl1pPr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63021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 Option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8"/>
          <p:cNvGrpSpPr/>
          <p:nvPr/>
        </p:nvGrpSpPr>
        <p:grpSpPr>
          <a:xfrm>
            <a:off x="608" y="5500319"/>
            <a:ext cx="9167813" cy="996950"/>
            <a:chOff x="608" y="5500319"/>
            <a:chExt cx="9167813" cy="996950"/>
          </a:xfrm>
        </p:grpSpPr>
        <p:grpSp>
          <p:nvGrpSpPr>
            <p:cNvPr id="4" name="Group 22"/>
            <p:cNvGrpSpPr>
              <a:grpSpLocks/>
            </p:cNvGrpSpPr>
            <p:nvPr userDrawn="1"/>
          </p:nvGrpSpPr>
          <p:grpSpPr bwMode="auto">
            <a:xfrm>
              <a:off x="608" y="5500319"/>
              <a:ext cx="9167813" cy="996950"/>
              <a:chOff x="-7938" y="5668963"/>
              <a:chExt cx="9167813" cy="996950"/>
            </a:xfrm>
          </p:grpSpPr>
          <p:sp>
            <p:nvSpPr>
              <p:cNvPr id="58" name="Freeform 11"/>
              <p:cNvSpPr>
                <a:spLocks noEditPoints="1"/>
              </p:cNvSpPr>
              <p:nvPr userDrawn="1"/>
            </p:nvSpPr>
            <p:spPr bwMode="auto">
              <a:xfrm>
                <a:off x="-7938" y="5668963"/>
                <a:ext cx="9167813" cy="996950"/>
              </a:xfrm>
              <a:custGeom>
                <a:avLst/>
                <a:gdLst>
                  <a:gd name="T0" fmla="*/ 2880 w 2880"/>
                  <a:gd name="T1" fmla="*/ 20 h 313"/>
                  <a:gd name="T2" fmla="*/ 2789 w 2880"/>
                  <a:gd name="T3" fmla="*/ 20 h 313"/>
                  <a:gd name="T4" fmla="*/ 2313 w 2880"/>
                  <a:gd name="T5" fmla="*/ 137 h 313"/>
                  <a:gd name="T6" fmla="*/ 2784 w 2880"/>
                  <a:gd name="T7" fmla="*/ 313 h 313"/>
                  <a:gd name="T8" fmla="*/ 2880 w 2880"/>
                  <a:gd name="T9" fmla="*/ 313 h 313"/>
                  <a:gd name="T10" fmla="*/ 2880 w 2880"/>
                  <a:gd name="T11" fmla="*/ 20 h 313"/>
                  <a:gd name="T12" fmla="*/ 1860 w 2880"/>
                  <a:gd name="T13" fmla="*/ 0 h 313"/>
                  <a:gd name="T14" fmla="*/ 0 w 2880"/>
                  <a:gd name="T15" fmla="*/ 0 h 313"/>
                  <a:gd name="T16" fmla="*/ 0 w 2880"/>
                  <a:gd name="T17" fmla="*/ 157 h 313"/>
                  <a:gd name="T18" fmla="*/ 2030 w 2880"/>
                  <a:gd name="T19" fmla="*/ 157 h 313"/>
                  <a:gd name="T20" fmla="*/ 2313 w 2880"/>
                  <a:gd name="T21" fmla="*/ 137 h 313"/>
                  <a:gd name="T22" fmla="*/ 2313 w 2880"/>
                  <a:gd name="T23" fmla="*/ 137 h 313"/>
                  <a:gd name="T24" fmla="*/ 2313 w 2880"/>
                  <a:gd name="T25" fmla="*/ 137 h 313"/>
                  <a:gd name="T26" fmla="*/ 1860 w 2880"/>
                  <a:gd name="T27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80" h="313">
                    <a:moveTo>
                      <a:pt x="2880" y="20"/>
                    </a:moveTo>
                    <a:cubicBezTo>
                      <a:pt x="2789" y="20"/>
                      <a:pt x="2789" y="20"/>
                      <a:pt x="2789" y="20"/>
                    </a:cubicBezTo>
                    <a:cubicBezTo>
                      <a:pt x="2500" y="20"/>
                      <a:pt x="2393" y="107"/>
                      <a:pt x="2313" y="137"/>
                    </a:cubicBezTo>
                    <a:cubicBezTo>
                      <a:pt x="2411" y="217"/>
                      <a:pt x="2542" y="313"/>
                      <a:pt x="2784" y="313"/>
                    </a:cubicBezTo>
                    <a:cubicBezTo>
                      <a:pt x="2842" y="313"/>
                      <a:pt x="2880" y="313"/>
                      <a:pt x="2880" y="313"/>
                    </a:cubicBezTo>
                    <a:cubicBezTo>
                      <a:pt x="2880" y="20"/>
                      <a:pt x="2880" y="20"/>
                      <a:pt x="2880" y="20"/>
                    </a:cubicBezTo>
                    <a:moveTo>
                      <a:pt x="186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030" y="157"/>
                      <a:pt x="2030" y="157"/>
                      <a:pt x="2030" y="157"/>
                    </a:cubicBezTo>
                    <a:cubicBezTo>
                      <a:pt x="2214" y="157"/>
                      <a:pt x="2274" y="152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216" y="57"/>
                      <a:pt x="2053" y="0"/>
                      <a:pt x="186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9" name="Freeform 24"/>
              <p:cNvSpPr>
                <a:spLocks/>
              </p:cNvSpPr>
              <p:nvPr userDrawn="1"/>
            </p:nvSpPr>
            <p:spPr bwMode="auto">
              <a:xfrm>
                <a:off x="-7938" y="5732463"/>
                <a:ext cx="7362826" cy="433387"/>
              </a:xfrm>
              <a:custGeom>
                <a:avLst/>
                <a:gdLst>
                  <a:gd name="T0" fmla="*/ 2313 w 2313"/>
                  <a:gd name="T1" fmla="*/ 117 h 136"/>
                  <a:gd name="T2" fmla="*/ 1860 w 2313"/>
                  <a:gd name="T3" fmla="*/ 0 h 136"/>
                  <a:gd name="T4" fmla="*/ 0 w 2313"/>
                  <a:gd name="T5" fmla="*/ 0 h 136"/>
                  <a:gd name="T6" fmla="*/ 0 w 2313"/>
                  <a:gd name="T7" fmla="*/ 136 h 136"/>
                  <a:gd name="T8" fmla="*/ 2030 w 2313"/>
                  <a:gd name="T9" fmla="*/ 136 h 136"/>
                  <a:gd name="T10" fmla="*/ 2313 w 2313"/>
                  <a:gd name="T11" fmla="*/ 117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3" h="136">
                    <a:moveTo>
                      <a:pt x="2313" y="117"/>
                    </a:moveTo>
                    <a:cubicBezTo>
                      <a:pt x="2204" y="55"/>
                      <a:pt x="2053" y="0"/>
                      <a:pt x="18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2030" y="136"/>
                      <a:pt x="2030" y="136"/>
                      <a:pt x="2030" y="136"/>
                    </a:cubicBezTo>
                    <a:cubicBezTo>
                      <a:pt x="2214" y="136"/>
                      <a:pt x="2274" y="132"/>
                      <a:pt x="2313" y="1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0" name="Freeform 25"/>
              <p:cNvSpPr>
                <a:spLocks/>
              </p:cNvSpPr>
              <p:nvPr userDrawn="1"/>
            </p:nvSpPr>
            <p:spPr bwMode="auto">
              <a:xfrm>
                <a:off x="7354888" y="5732463"/>
                <a:ext cx="1804987" cy="869950"/>
              </a:xfrm>
              <a:custGeom>
                <a:avLst/>
                <a:gdLst>
                  <a:gd name="T0" fmla="*/ 476 w 567"/>
                  <a:gd name="T1" fmla="*/ 0 h 273"/>
                  <a:gd name="T2" fmla="*/ 0 w 567"/>
                  <a:gd name="T3" fmla="*/ 117 h 273"/>
                  <a:gd name="T4" fmla="*/ 471 w 567"/>
                  <a:gd name="T5" fmla="*/ 273 h 273"/>
                  <a:gd name="T6" fmla="*/ 567 w 567"/>
                  <a:gd name="T7" fmla="*/ 273 h 273"/>
                  <a:gd name="T8" fmla="*/ 567 w 567"/>
                  <a:gd name="T9" fmla="*/ 0 h 273"/>
                  <a:gd name="T10" fmla="*/ 476 w 567"/>
                  <a:gd name="T11" fmla="*/ 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7" h="273">
                    <a:moveTo>
                      <a:pt x="476" y="0"/>
                    </a:moveTo>
                    <a:cubicBezTo>
                      <a:pt x="187" y="0"/>
                      <a:pt x="80" y="87"/>
                      <a:pt x="0" y="117"/>
                    </a:cubicBezTo>
                    <a:cubicBezTo>
                      <a:pt x="128" y="190"/>
                      <a:pt x="229" y="273"/>
                      <a:pt x="471" y="273"/>
                    </a:cubicBezTo>
                    <a:cubicBezTo>
                      <a:pt x="529" y="273"/>
                      <a:pt x="567" y="273"/>
                      <a:pt x="567" y="273"/>
                    </a:cubicBezTo>
                    <a:cubicBezTo>
                      <a:pt x="567" y="0"/>
                      <a:pt x="567" y="0"/>
                      <a:pt x="567" y="0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  <p:pic>
          <p:nvPicPr>
            <p:cNvPr id="44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46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7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8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9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0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1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2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3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4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5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6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7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</p:grp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4" y="2168860"/>
            <a:ext cx="6121438" cy="3087372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bg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3021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fr-FR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A9312378-E772-8F4C-BC97-C5F080DC38E1}" type="datetimeFigureOut">
              <a:rPr lang="en-US" smtClean="0">
                <a:solidFill>
                  <a:prstClr val="white"/>
                </a:solidFill>
              </a:rPr>
              <a:pPr defTabSz="457200"/>
              <a:t>3/3/2016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BC55338B-69AB-C140-8D2D-D7D6CC253A9B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1463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A9312378-E772-8F4C-BC97-C5F080DC38E1}" type="datetimeFigureOut">
              <a:rPr lang="en-US" smtClean="0">
                <a:solidFill>
                  <a:prstClr val="white"/>
                </a:solidFill>
              </a:rPr>
              <a:pPr defTabSz="457200"/>
              <a:t>3/3/2016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BC55338B-69AB-C140-8D2D-D7D6CC253A9B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6883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fr-FR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A9312378-E772-8F4C-BC97-C5F080DC38E1}" type="datetimeFigureOut">
              <a:rPr lang="en-US" smtClean="0">
                <a:solidFill>
                  <a:prstClr val="white"/>
                </a:solidFill>
              </a:rPr>
              <a:pPr defTabSz="457200"/>
              <a:t>3/3/2016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BC55338B-69AB-C140-8D2D-D7D6CC253A9B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038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A9312378-E772-8F4C-BC97-C5F080DC38E1}" type="datetimeFigureOut">
              <a:rPr lang="en-US" smtClean="0">
                <a:solidFill>
                  <a:prstClr val="white"/>
                </a:solidFill>
              </a:rPr>
              <a:pPr defTabSz="457200"/>
              <a:t>3/3/2016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BC55338B-69AB-C140-8D2D-D7D6CC253A9B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2153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A9312378-E772-8F4C-BC97-C5F080DC38E1}" type="datetimeFigureOut">
              <a:rPr lang="en-US" smtClean="0">
                <a:solidFill>
                  <a:prstClr val="white"/>
                </a:solidFill>
              </a:rPr>
              <a:pPr defTabSz="457200"/>
              <a:t>3/3/2016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BC55338B-69AB-C140-8D2D-D7D6CC253A9B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364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ternative Title Slide + Collaborator log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7"/>
          <p:cNvGrpSpPr/>
          <p:nvPr/>
        </p:nvGrpSpPr>
        <p:grpSpPr>
          <a:xfrm>
            <a:off x="-26988" y="357188"/>
            <a:ext cx="9199469" cy="6500812"/>
            <a:chOff x="-26988" y="357188"/>
            <a:chExt cx="9199469" cy="6500812"/>
          </a:xfrm>
        </p:grpSpPr>
        <p:grpSp>
          <p:nvGrpSpPr>
            <p:cNvPr id="5" name="Group 66"/>
            <p:cNvGrpSpPr>
              <a:grpSpLocks/>
            </p:cNvGrpSpPr>
            <p:nvPr userDrawn="1"/>
          </p:nvGrpSpPr>
          <p:grpSpPr bwMode="auto">
            <a:xfrm>
              <a:off x="-26988" y="357188"/>
              <a:ext cx="9178926" cy="2571750"/>
              <a:chOff x="-17463" y="357188"/>
              <a:chExt cx="9186863" cy="2571750"/>
            </a:xfrm>
          </p:grpSpPr>
          <p:sp>
            <p:nvSpPr>
              <p:cNvPr id="51" name="Freeform 17"/>
              <p:cNvSpPr>
                <a:spLocks/>
              </p:cNvSpPr>
              <p:nvPr userDrawn="1"/>
            </p:nvSpPr>
            <p:spPr bwMode="auto">
              <a:xfrm>
                <a:off x="-17463" y="1971675"/>
                <a:ext cx="9186863" cy="957263"/>
              </a:xfrm>
              <a:custGeom>
                <a:avLst/>
                <a:gdLst>
                  <a:gd name="T0" fmla="*/ 0 w 2880"/>
                  <a:gd name="T1" fmla="*/ 0 h 300"/>
                  <a:gd name="T2" fmla="*/ 372 w 2880"/>
                  <a:gd name="T3" fmla="*/ 0 h 300"/>
                  <a:gd name="T4" fmla="*/ 890 w 2880"/>
                  <a:gd name="T5" fmla="*/ 171 h 300"/>
                  <a:gd name="T6" fmla="*/ 1389 w 2880"/>
                  <a:gd name="T7" fmla="*/ 300 h 300"/>
                  <a:gd name="T8" fmla="*/ 2880 w 2880"/>
                  <a:gd name="T9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1"/>
                      <a:pt x="890" y="171"/>
                    </a:cubicBezTo>
                    <a:cubicBezTo>
                      <a:pt x="1011" y="240"/>
                      <a:pt x="1176" y="300"/>
                      <a:pt x="1389" y="300"/>
                    </a:cubicBezTo>
                    <a:cubicBezTo>
                      <a:pt x="2880" y="300"/>
                      <a:pt x="2880" y="300"/>
                      <a:pt x="2880" y="30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2" name="Freeform 18"/>
              <p:cNvSpPr>
                <a:spLocks/>
              </p:cNvSpPr>
              <p:nvPr userDrawn="1"/>
            </p:nvSpPr>
            <p:spPr bwMode="auto">
              <a:xfrm>
                <a:off x="-17463" y="2449513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3" name="Freeform 19"/>
              <p:cNvSpPr>
                <a:spLocks/>
              </p:cNvSpPr>
              <p:nvPr userDrawn="1"/>
            </p:nvSpPr>
            <p:spPr bwMode="auto">
              <a:xfrm>
                <a:off x="-17463" y="1655763"/>
                <a:ext cx="9186863" cy="954087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0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0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4" name="Freeform 20"/>
              <p:cNvSpPr>
                <a:spLocks/>
              </p:cNvSpPr>
              <p:nvPr userDrawn="1"/>
            </p:nvSpPr>
            <p:spPr bwMode="auto">
              <a:xfrm>
                <a:off x="-17463" y="2130425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5" name="Freeform 21"/>
              <p:cNvSpPr>
                <a:spLocks/>
              </p:cNvSpPr>
              <p:nvPr userDrawn="1"/>
            </p:nvSpPr>
            <p:spPr bwMode="auto">
              <a:xfrm>
                <a:off x="-17463" y="1336675"/>
                <a:ext cx="9186863" cy="954088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1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1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6" name="Freeform 22"/>
              <p:cNvSpPr>
                <a:spLocks/>
              </p:cNvSpPr>
              <p:nvPr userDrawn="1"/>
            </p:nvSpPr>
            <p:spPr bwMode="auto">
              <a:xfrm>
                <a:off x="-17463" y="1811338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2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2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7" name="Freeform 23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863" cy="957262"/>
              </a:xfrm>
              <a:custGeom>
                <a:avLst/>
                <a:gdLst>
                  <a:gd name="T0" fmla="*/ 2880 w 2880"/>
                  <a:gd name="T1" fmla="*/ 300 h 300"/>
                  <a:gd name="T2" fmla="*/ 2501 w 2880"/>
                  <a:gd name="T3" fmla="*/ 300 h 300"/>
                  <a:gd name="T4" fmla="*/ 1984 w 2880"/>
                  <a:gd name="T5" fmla="*/ 129 h 300"/>
                  <a:gd name="T6" fmla="*/ 1485 w 2880"/>
                  <a:gd name="T7" fmla="*/ 0 h 300"/>
                  <a:gd name="T8" fmla="*/ 0 w 2880"/>
                  <a:gd name="T9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2880" y="300"/>
                    </a:moveTo>
                    <a:cubicBezTo>
                      <a:pt x="2880" y="300"/>
                      <a:pt x="2565" y="300"/>
                      <a:pt x="2501" y="300"/>
                    </a:cubicBezTo>
                    <a:cubicBezTo>
                      <a:pt x="2236" y="300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8" name="Freeform 24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863" cy="477837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9" name="Freeform 25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863" cy="954088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9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0" name="Freeform 26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863" cy="477838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1" name="Freeform 27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863" cy="954087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8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8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2" name="Freeform 28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863" cy="474662"/>
              </a:xfrm>
              <a:custGeom>
                <a:avLst/>
                <a:gdLst>
                  <a:gd name="T0" fmla="*/ 0 w 2880"/>
                  <a:gd name="T1" fmla="*/ 149 h 149"/>
                  <a:gd name="T2" fmla="*/ 1672 w 2880"/>
                  <a:gd name="T3" fmla="*/ 149 h 149"/>
                  <a:gd name="T4" fmla="*/ 1984 w 2880"/>
                  <a:gd name="T5" fmla="*/ 128 h 149"/>
                  <a:gd name="T6" fmla="*/ 2507 w 2880"/>
                  <a:gd name="T7" fmla="*/ 0 h 149"/>
                  <a:gd name="T8" fmla="*/ 2880 w 2880"/>
                  <a:gd name="T9" fmla="*/ 0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49">
                    <a:moveTo>
                      <a:pt x="0" y="149"/>
                    </a:moveTo>
                    <a:cubicBezTo>
                      <a:pt x="1672" y="149"/>
                      <a:pt x="1672" y="149"/>
                      <a:pt x="1672" y="149"/>
                    </a:cubicBezTo>
                    <a:cubicBezTo>
                      <a:pt x="1875" y="149"/>
                      <a:pt x="1941" y="145"/>
                      <a:pt x="1984" y="128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  <p:grpSp>
          <p:nvGrpSpPr>
            <p:cNvPr id="6" name="Group 29"/>
            <p:cNvGrpSpPr/>
            <p:nvPr userDrawn="1"/>
          </p:nvGrpSpPr>
          <p:grpSpPr>
            <a:xfrm>
              <a:off x="1497" y="5500319"/>
              <a:ext cx="9170984" cy="1357681"/>
              <a:chOff x="1497" y="5500319"/>
              <a:chExt cx="9170984" cy="1357681"/>
            </a:xfrm>
          </p:grpSpPr>
          <p:sp>
            <p:nvSpPr>
              <p:cNvPr id="31" name="Rectangle 30"/>
              <p:cNvSpPr/>
              <p:nvPr userDrawn="1"/>
            </p:nvSpPr>
            <p:spPr>
              <a:xfrm>
                <a:off x="1497" y="5940320"/>
                <a:ext cx="9158377" cy="9176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grpSp>
            <p:nvGrpSpPr>
              <p:cNvPr id="7" name="Group 31"/>
              <p:cNvGrpSpPr/>
              <p:nvPr userDrawn="1"/>
            </p:nvGrpSpPr>
            <p:grpSpPr>
              <a:xfrm>
                <a:off x="1497" y="5500319"/>
                <a:ext cx="9170984" cy="996231"/>
                <a:chOff x="1497" y="5500319"/>
                <a:chExt cx="9170984" cy="996231"/>
              </a:xfrm>
            </p:grpSpPr>
            <p:sp>
              <p:nvSpPr>
                <p:cNvPr id="47" name="Freeform 7"/>
                <p:cNvSpPr>
                  <a:spLocks noEditPoints="1"/>
                </p:cNvSpPr>
                <p:nvPr userDrawn="1"/>
              </p:nvSpPr>
              <p:spPr bwMode="auto">
                <a:xfrm>
                  <a:off x="1497" y="5563679"/>
                  <a:ext cx="9170984" cy="932871"/>
                </a:xfrm>
                <a:custGeom>
                  <a:avLst/>
                  <a:gdLst/>
                  <a:ahLst/>
                  <a:cxnLst>
                    <a:cxn ang="0">
                      <a:pos x="2313" y="117"/>
                    </a:cxn>
                    <a:cxn ang="0">
                      <a:pos x="0" y="117"/>
                    </a:cxn>
                    <a:cxn ang="0">
                      <a:pos x="0" y="137"/>
                    </a:cxn>
                    <a:cxn ang="0">
                      <a:pos x="2030" y="137"/>
                    </a:cxn>
                    <a:cxn ang="0">
                      <a:pos x="2313" y="117"/>
                    </a:cxn>
                    <a:cxn ang="0">
                      <a:pos x="2880" y="0"/>
                    </a:cxn>
                    <a:cxn ang="0">
                      <a:pos x="2880" y="0"/>
                    </a:cxn>
                    <a:cxn ang="0">
                      <a:pos x="2880" y="117"/>
                    </a:cxn>
                    <a:cxn ang="0">
                      <a:pos x="2313" y="117"/>
                    </a:cxn>
                    <a:cxn ang="0">
                      <a:pos x="2784" y="293"/>
                    </a:cxn>
                    <a:cxn ang="0">
                      <a:pos x="2880" y="293"/>
                    </a:cxn>
                    <a:cxn ang="0">
                      <a:pos x="2880" y="0"/>
                    </a:cxn>
                  </a:cxnLst>
                  <a:rect l="0" t="0" r="r" b="b"/>
                  <a:pathLst>
                    <a:path w="2880" h="293">
                      <a:moveTo>
                        <a:pt x="2313" y="117"/>
                      </a:move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37"/>
                        <a:pt x="0" y="137"/>
                        <a:pt x="0" y="137"/>
                      </a:cubicBezTo>
                      <a:cubicBezTo>
                        <a:pt x="2030" y="137"/>
                        <a:pt x="2030" y="137"/>
                        <a:pt x="2030" y="137"/>
                      </a:cubicBezTo>
                      <a:cubicBezTo>
                        <a:pt x="2214" y="137"/>
                        <a:pt x="2274" y="132"/>
                        <a:pt x="2313" y="117"/>
                      </a:cubicBezTo>
                      <a:moveTo>
                        <a:pt x="2880" y="0"/>
                      </a:moveTo>
                      <a:cubicBezTo>
                        <a:pt x="2880" y="0"/>
                        <a:pt x="2880" y="0"/>
                        <a:pt x="2880" y="0"/>
                      </a:cubicBezTo>
                      <a:cubicBezTo>
                        <a:pt x="2880" y="117"/>
                        <a:pt x="2880" y="117"/>
                        <a:pt x="2880" y="117"/>
                      </a:cubicBezTo>
                      <a:cubicBezTo>
                        <a:pt x="2313" y="117"/>
                        <a:pt x="2313" y="117"/>
                        <a:pt x="2313" y="117"/>
                      </a:cubicBezTo>
                      <a:cubicBezTo>
                        <a:pt x="2411" y="197"/>
                        <a:pt x="2542" y="293"/>
                        <a:pt x="2784" y="293"/>
                      </a:cubicBezTo>
                      <a:cubicBezTo>
                        <a:pt x="2842" y="293"/>
                        <a:pt x="2880" y="293"/>
                        <a:pt x="2880" y="293"/>
                      </a:cubicBezTo>
                      <a:cubicBezTo>
                        <a:pt x="2880" y="0"/>
                        <a:pt x="2880" y="0"/>
                        <a:pt x="2880" y="0"/>
                      </a:cubicBezTo>
                    </a:path>
                  </a:pathLst>
                </a:custGeom>
                <a:solidFill>
                  <a:srgbClr val="BFBFB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/>
                </a:p>
              </p:txBody>
            </p:sp>
            <p:sp>
              <p:nvSpPr>
                <p:cNvPr id="48" name="Freeform 8"/>
                <p:cNvSpPr>
                  <a:spLocks noEditPoints="1"/>
                </p:cNvSpPr>
                <p:nvPr userDrawn="1"/>
              </p:nvSpPr>
              <p:spPr bwMode="auto">
                <a:xfrm>
                  <a:off x="1497" y="5500319"/>
                  <a:ext cx="9170984" cy="435430"/>
                </a:xfrm>
                <a:custGeom>
                  <a:avLst/>
                  <a:gdLst/>
                  <a:ahLst/>
                  <a:cxnLst>
                    <a:cxn ang="0">
                      <a:pos x="2880" y="20"/>
                    </a:cxn>
                    <a:cxn ang="0">
                      <a:pos x="2789" y="20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2880" y="137"/>
                    </a:cxn>
                    <a:cxn ang="0">
                      <a:pos x="2880" y="20"/>
                    </a:cxn>
                    <a:cxn ang="0">
                      <a:pos x="1860" y="0"/>
                    </a:cxn>
                    <a:cxn ang="0">
                      <a:pos x="0" y="0"/>
                    </a:cxn>
                    <a:cxn ang="0">
                      <a:pos x="0" y="137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1860" y="0"/>
                    </a:cxn>
                  </a:cxnLst>
                  <a:rect l="0" t="0" r="r" b="b"/>
                  <a:pathLst>
                    <a:path w="2880" h="137">
                      <a:moveTo>
                        <a:pt x="2880" y="20"/>
                      </a:moveTo>
                      <a:cubicBezTo>
                        <a:pt x="2789" y="20"/>
                        <a:pt x="2789" y="20"/>
                        <a:pt x="2789" y="20"/>
                      </a:cubicBezTo>
                      <a:cubicBezTo>
                        <a:pt x="2500" y="20"/>
                        <a:pt x="2393" y="10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880" y="137"/>
                        <a:pt x="2880" y="137"/>
                        <a:pt x="2880" y="137"/>
                      </a:cubicBezTo>
                      <a:cubicBezTo>
                        <a:pt x="2880" y="20"/>
                        <a:pt x="2880" y="20"/>
                        <a:pt x="2880" y="20"/>
                      </a:cubicBezTo>
                      <a:moveTo>
                        <a:pt x="186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7"/>
                        <a:pt x="0" y="137"/>
                        <a:pt x="0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216" y="57"/>
                        <a:pt x="2053" y="0"/>
                        <a:pt x="1860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/>
                </a:p>
              </p:txBody>
            </p:sp>
            <p:sp>
              <p:nvSpPr>
                <p:cNvPr id="49" name="Freeform 9"/>
                <p:cNvSpPr>
                  <a:spLocks/>
                </p:cNvSpPr>
                <p:nvPr userDrawn="1"/>
              </p:nvSpPr>
              <p:spPr bwMode="auto">
                <a:xfrm>
                  <a:off x="1497" y="5563679"/>
                  <a:ext cx="7365906" cy="432734"/>
                </a:xfrm>
                <a:custGeom>
                  <a:avLst/>
                  <a:gdLst/>
                  <a:ahLst/>
                  <a:cxnLst>
                    <a:cxn ang="0">
                      <a:pos x="2313" y="117"/>
                    </a:cxn>
                    <a:cxn ang="0">
                      <a:pos x="1860" y="0"/>
                    </a:cxn>
                    <a:cxn ang="0">
                      <a:pos x="0" y="0"/>
                    </a:cxn>
                    <a:cxn ang="0">
                      <a:pos x="0" y="136"/>
                    </a:cxn>
                    <a:cxn ang="0">
                      <a:pos x="2030" y="136"/>
                    </a:cxn>
                    <a:cxn ang="0">
                      <a:pos x="2313" y="117"/>
                    </a:cxn>
                  </a:cxnLst>
                  <a:rect l="0" t="0" r="r" b="b"/>
                  <a:pathLst>
                    <a:path w="2313" h="136">
                      <a:moveTo>
                        <a:pt x="2313" y="117"/>
                      </a:moveTo>
                      <a:cubicBezTo>
                        <a:pt x="2204" y="55"/>
                        <a:pt x="2053" y="0"/>
                        <a:pt x="186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6"/>
                        <a:pt x="0" y="136"/>
                        <a:pt x="0" y="136"/>
                      </a:cubicBezTo>
                      <a:cubicBezTo>
                        <a:pt x="2030" y="136"/>
                        <a:pt x="2030" y="136"/>
                        <a:pt x="2030" y="136"/>
                      </a:cubicBezTo>
                      <a:cubicBezTo>
                        <a:pt x="2214" y="136"/>
                        <a:pt x="2274" y="132"/>
                        <a:pt x="2313" y="117"/>
                      </a:cubicBezTo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/>
                </a:p>
              </p:txBody>
            </p:sp>
            <p:sp>
              <p:nvSpPr>
                <p:cNvPr id="50" name="Freeform 10"/>
                <p:cNvSpPr>
                  <a:spLocks/>
                </p:cNvSpPr>
                <p:nvPr userDrawn="1"/>
              </p:nvSpPr>
              <p:spPr bwMode="auto">
                <a:xfrm>
                  <a:off x="7367402" y="5563679"/>
                  <a:ext cx="1805078" cy="869511"/>
                </a:xfrm>
                <a:custGeom>
                  <a:avLst/>
                  <a:gdLst/>
                  <a:ahLst/>
                  <a:cxnLst>
                    <a:cxn ang="0">
                      <a:pos x="476" y="0"/>
                    </a:cxn>
                    <a:cxn ang="0">
                      <a:pos x="0" y="117"/>
                    </a:cxn>
                    <a:cxn ang="0">
                      <a:pos x="471" y="273"/>
                    </a:cxn>
                    <a:cxn ang="0">
                      <a:pos x="567" y="273"/>
                    </a:cxn>
                    <a:cxn ang="0">
                      <a:pos x="567" y="0"/>
                    </a:cxn>
                    <a:cxn ang="0">
                      <a:pos x="476" y="0"/>
                    </a:cxn>
                  </a:cxnLst>
                  <a:rect l="0" t="0" r="r" b="b"/>
                  <a:pathLst>
                    <a:path w="567" h="273">
                      <a:moveTo>
                        <a:pt x="476" y="0"/>
                      </a:moveTo>
                      <a:cubicBezTo>
                        <a:pt x="187" y="0"/>
                        <a:pt x="80" y="87"/>
                        <a:pt x="0" y="117"/>
                      </a:cubicBezTo>
                      <a:cubicBezTo>
                        <a:pt x="128" y="190"/>
                        <a:pt x="229" y="273"/>
                        <a:pt x="471" y="273"/>
                      </a:cubicBezTo>
                      <a:cubicBezTo>
                        <a:pt x="529" y="273"/>
                        <a:pt x="567" y="273"/>
                        <a:pt x="567" y="273"/>
                      </a:cubicBezTo>
                      <a:cubicBezTo>
                        <a:pt x="567" y="0"/>
                        <a:pt x="567" y="0"/>
                        <a:pt x="567" y="0"/>
                      </a:cubicBezTo>
                      <a:lnTo>
                        <a:pt x="47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/>
                </a:p>
              </p:txBody>
            </p:sp>
          </p:grpSp>
          <p:pic>
            <p:nvPicPr>
              <p:cNvPr id="33" name="Picture 78"/>
              <p:cNvPicPr>
                <a:picLocks noChangeAspect="1" noChangeArrowheads="1"/>
              </p:cNvPicPr>
              <p:nvPr userDrawn="1"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8169275" y="5675743"/>
                <a:ext cx="655638" cy="6556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8" name="Group 19"/>
              <p:cNvGrpSpPr/>
              <p:nvPr userDrawn="1"/>
            </p:nvGrpSpPr>
            <p:grpSpPr>
              <a:xfrm>
                <a:off x="360000" y="5807505"/>
                <a:ext cx="814388" cy="95250"/>
                <a:chOff x="3495675" y="5969000"/>
                <a:chExt cx="814388" cy="95250"/>
              </a:xfrm>
              <a:solidFill>
                <a:schemeClr val="accent1"/>
              </a:solidFill>
            </p:grpSpPr>
            <p:sp>
              <p:nvSpPr>
                <p:cNvPr id="35" name="Freeform 26"/>
                <p:cNvSpPr>
                  <a:spLocks/>
                </p:cNvSpPr>
                <p:nvPr/>
              </p:nvSpPr>
              <p:spPr bwMode="auto">
                <a:xfrm>
                  <a:off x="34956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1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1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36" name="Freeform 27"/>
                <p:cNvSpPr>
                  <a:spLocks/>
                </p:cNvSpPr>
                <p:nvPr/>
              </p:nvSpPr>
              <p:spPr bwMode="auto">
                <a:xfrm>
                  <a:off x="360362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37" name="Freeform 28"/>
                <p:cNvSpPr>
                  <a:spLocks/>
                </p:cNvSpPr>
                <p:nvPr/>
              </p:nvSpPr>
              <p:spPr bwMode="auto">
                <a:xfrm>
                  <a:off x="37115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9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38" name="Oval 29"/>
                <p:cNvSpPr>
                  <a:spLocks noChangeArrowheads="1"/>
                </p:cNvSpPr>
                <p:nvPr/>
              </p:nvSpPr>
              <p:spPr bwMode="auto">
                <a:xfrm>
                  <a:off x="3819525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39" name="Freeform 30"/>
                <p:cNvSpPr>
                  <a:spLocks/>
                </p:cNvSpPr>
                <p:nvPr/>
              </p:nvSpPr>
              <p:spPr bwMode="auto">
                <a:xfrm>
                  <a:off x="3851275" y="5997575"/>
                  <a:ext cx="50800" cy="66675"/>
                </a:xfrm>
                <a:custGeom>
                  <a:avLst/>
                  <a:gdLst>
                    <a:gd name="T0" fmla="*/ 16 w 16"/>
                    <a:gd name="T1" fmla="*/ 20 h 21"/>
                    <a:gd name="T2" fmla="*/ 10 w 16"/>
                    <a:gd name="T3" fmla="*/ 21 h 21"/>
                    <a:gd name="T4" fmla="*/ 0 w 16"/>
                    <a:gd name="T5" fmla="*/ 11 h 21"/>
                    <a:gd name="T6" fmla="*/ 10 w 16"/>
                    <a:gd name="T7" fmla="*/ 0 h 21"/>
                    <a:gd name="T8" fmla="*/ 16 w 16"/>
                    <a:gd name="T9" fmla="*/ 1 h 21"/>
                    <a:gd name="T10" fmla="*/ 14 w 16"/>
                    <a:gd name="T11" fmla="*/ 5 h 21"/>
                    <a:gd name="T12" fmla="*/ 11 w 16"/>
                    <a:gd name="T13" fmla="*/ 4 h 21"/>
                    <a:gd name="T14" fmla="*/ 6 w 16"/>
                    <a:gd name="T15" fmla="*/ 10 h 21"/>
                    <a:gd name="T16" fmla="*/ 11 w 16"/>
                    <a:gd name="T17" fmla="*/ 17 h 21"/>
                    <a:gd name="T18" fmla="*/ 15 w 16"/>
                    <a:gd name="T19" fmla="*/ 16 h 21"/>
                    <a:gd name="T20" fmla="*/ 16 w 16"/>
                    <a:gd name="T21" fmla="*/ 2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21">
                      <a:moveTo>
                        <a:pt x="16" y="20"/>
                      </a:moveTo>
                      <a:cubicBezTo>
                        <a:pt x="14" y="21"/>
                        <a:pt x="12" y="21"/>
                        <a:pt x="10" y="21"/>
                      </a:cubicBez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4" y="0"/>
                        <a:pt x="10" y="0"/>
                      </a:cubicBezTo>
                      <a:cubicBezTo>
                        <a:pt x="12" y="0"/>
                        <a:pt x="14" y="0"/>
                        <a:pt x="16" y="1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13" y="4"/>
                        <a:pt x="12" y="4"/>
                        <a:pt x="11" y="4"/>
                      </a:cubicBezTo>
                      <a:cubicBezTo>
                        <a:pt x="7" y="4"/>
                        <a:pt x="6" y="6"/>
                        <a:pt x="6" y="10"/>
                      </a:cubicBezTo>
                      <a:cubicBezTo>
                        <a:pt x="6" y="15"/>
                        <a:pt x="7" y="17"/>
                        <a:pt x="11" y="17"/>
                      </a:cubicBezTo>
                      <a:cubicBezTo>
                        <a:pt x="12" y="17"/>
                        <a:pt x="14" y="17"/>
                        <a:pt x="15" y="16"/>
                      </a:cubicBezTo>
                      <a:lnTo>
                        <a:pt x="16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0" name="Freeform 31"/>
                <p:cNvSpPr>
                  <a:spLocks/>
                </p:cNvSpPr>
                <p:nvPr/>
              </p:nvSpPr>
              <p:spPr bwMode="auto">
                <a:xfrm>
                  <a:off x="3911600" y="5997575"/>
                  <a:ext cx="47625" cy="66675"/>
                </a:xfrm>
                <a:custGeom>
                  <a:avLst/>
                  <a:gdLst>
                    <a:gd name="T0" fmla="*/ 6 w 15"/>
                    <a:gd name="T1" fmla="*/ 21 h 21"/>
                    <a:gd name="T2" fmla="*/ 0 w 15"/>
                    <a:gd name="T3" fmla="*/ 20 h 21"/>
                    <a:gd name="T4" fmla="*/ 1 w 15"/>
                    <a:gd name="T5" fmla="*/ 16 h 21"/>
                    <a:gd name="T6" fmla="*/ 6 w 15"/>
                    <a:gd name="T7" fmla="*/ 17 h 21"/>
                    <a:gd name="T8" fmla="*/ 9 w 15"/>
                    <a:gd name="T9" fmla="*/ 15 h 21"/>
                    <a:gd name="T10" fmla="*/ 6 w 15"/>
                    <a:gd name="T11" fmla="*/ 12 h 21"/>
                    <a:gd name="T12" fmla="*/ 0 w 15"/>
                    <a:gd name="T13" fmla="*/ 6 h 21"/>
                    <a:gd name="T14" fmla="*/ 8 w 15"/>
                    <a:gd name="T15" fmla="*/ 0 h 21"/>
                    <a:gd name="T16" fmla="*/ 13 w 15"/>
                    <a:gd name="T17" fmla="*/ 0 h 21"/>
                    <a:gd name="T18" fmla="*/ 13 w 15"/>
                    <a:gd name="T19" fmla="*/ 4 h 21"/>
                    <a:gd name="T20" fmla="*/ 9 w 15"/>
                    <a:gd name="T21" fmla="*/ 4 h 21"/>
                    <a:gd name="T22" fmla="*/ 6 w 15"/>
                    <a:gd name="T23" fmla="*/ 6 h 21"/>
                    <a:gd name="T24" fmla="*/ 9 w 15"/>
                    <a:gd name="T25" fmla="*/ 9 h 21"/>
                    <a:gd name="T26" fmla="*/ 15 w 15"/>
                    <a:gd name="T27" fmla="*/ 14 h 21"/>
                    <a:gd name="T28" fmla="*/ 6 w 15"/>
                    <a:gd name="T29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5" h="21">
                      <a:moveTo>
                        <a:pt x="6" y="21"/>
                      </a:moveTo>
                      <a:cubicBezTo>
                        <a:pt x="4" y="21"/>
                        <a:pt x="2" y="21"/>
                        <a:pt x="0" y="20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3" y="17"/>
                        <a:pt x="5" y="17"/>
                        <a:pt x="6" y="17"/>
                      </a:cubicBezTo>
                      <a:cubicBezTo>
                        <a:pt x="8" y="17"/>
                        <a:pt x="9" y="16"/>
                        <a:pt x="9" y="15"/>
                      </a:cubicBezTo>
                      <a:cubicBezTo>
                        <a:pt x="9" y="14"/>
                        <a:pt x="8" y="13"/>
                        <a:pt x="6" y="12"/>
                      </a:cubicBezTo>
                      <a:cubicBezTo>
                        <a:pt x="3" y="11"/>
                        <a:pt x="0" y="10"/>
                        <a:pt x="0" y="6"/>
                      </a:cubicBezTo>
                      <a:cubicBezTo>
                        <a:pt x="0" y="2"/>
                        <a:pt x="3" y="0"/>
                        <a:pt x="8" y="0"/>
                      </a:cubicBezTo>
                      <a:cubicBezTo>
                        <a:pt x="10" y="0"/>
                        <a:pt x="12" y="0"/>
                        <a:pt x="13" y="0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1" y="4"/>
                        <a:pt x="10" y="4"/>
                        <a:pt x="9" y="4"/>
                      </a:cubicBezTo>
                      <a:cubicBezTo>
                        <a:pt x="6" y="4"/>
                        <a:pt x="6" y="5"/>
                        <a:pt x="6" y="6"/>
                      </a:cubicBezTo>
                      <a:cubicBezTo>
                        <a:pt x="6" y="7"/>
                        <a:pt x="7" y="8"/>
                        <a:pt x="9" y="9"/>
                      </a:cubicBezTo>
                      <a:cubicBezTo>
                        <a:pt x="13" y="10"/>
                        <a:pt x="15" y="11"/>
                        <a:pt x="15" y="14"/>
                      </a:cubicBezTo>
                      <a:cubicBezTo>
                        <a:pt x="15" y="18"/>
                        <a:pt x="11" y="21"/>
                        <a:pt x="6" y="21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1" name="Freeform 32"/>
                <p:cNvSpPr>
                  <a:spLocks noEditPoints="1"/>
                </p:cNvSpPr>
                <p:nvPr/>
              </p:nvSpPr>
              <p:spPr bwMode="auto">
                <a:xfrm>
                  <a:off x="3965575" y="5969000"/>
                  <a:ext cx="28575" cy="95250"/>
                </a:xfrm>
                <a:custGeom>
                  <a:avLst/>
                  <a:gdLst>
                    <a:gd name="T0" fmla="*/ 4 w 9"/>
                    <a:gd name="T1" fmla="*/ 30 h 30"/>
                    <a:gd name="T2" fmla="*/ 4 w 9"/>
                    <a:gd name="T3" fmla="*/ 13 h 30"/>
                    <a:gd name="T4" fmla="*/ 0 w 9"/>
                    <a:gd name="T5" fmla="*/ 13 h 30"/>
                    <a:gd name="T6" fmla="*/ 0 w 9"/>
                    <a:gd name="T7" fmla="*/ 9 h 30"/>
                    <a:gd name="T8" fmla="*/ 9 w 9"/>
                    <a:gd name="T9" fmla="*/ 9 h 30"/>
                    <a:gd name="T10" fmla="*/ 9 w 9"/>
                    <a:gd name="T11" fmla="*/ 30 h 30"/>
                    <a:gd name="T12" fmla="*/ 4 w 9"/>
                    <a:gd name="T13" fmla="*/ 30 h 30"/>
                    <a:gd name="T14" fmla="*/ 6 w 9"/>
                    <a:gd name="T15" fmla="*/ 6 h 30"/>
                    <a:gd name="T16" fmla="*/ 3 w 9"/>
                    <a:gd name="T17" fmla="*/ 3 h 30"/>
                    <a:gd name="T18" fmla="*/ 6 w 9"/>
                    <a:gd name="T19" fmla="*/ 0 h 30"/>
                    <a:gd name="T20" fmla="*/ 9 w 9"/>
                    <a:gd name="T21" fmla="*/ 3 h 30"/>
                    <a:gd name="T22" fmla="*/ 6 w 9"/>
                    <a:gd name="T23" fmla="*/ 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30">
                      <a:moveTo>
                        <a:pt x="4" y="30"/>
                      </a:move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9" y="30"/>
                        <a:pt x="9" y="30"/>
                        <a:pt x="9" y="30"/>
                      </a:cubicBezTo>
                      <a:lnTo>
                        <a:pt x="4" y="30"/>
                      </a:lnTo>
                      <a:close/>
                      <a:moveTo>
                        <a:pt x="6" y="6"/>
                      </a:moveTo>
                      <a:cubicBezTo>
                        <a:pt x="4" y="6"/>
                        <a:pt x="3" y="5"/>
                        <a:pt x="3" y="3"/>
                      </a:cubicBezTo>
                      <a:cubicBezTo>
                        <a:pt x="3" y="1"/>
                        <a:pt x="4" y="0"/>
                        <a:pt x="6" y="0"/>
                      </a:cubicBezTo>
                      <a:cubicBezTo>
                        <a:pt x="8" y="0"/>
                        <a:pt x="9" y="1"/>
                        <a:pt x="9" y="3"/>
                      </a:cubicBezTo>
                      <a:cubicBezTo>
                        <a:pt x="9" y="5"/>
                        <a:pt x="8" y="6"/>
                        <a:pt x="6" y="6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2" name="Freeform 33"/>
                <p:cNvSpPr>
                  <a:spLocks/>
                </p:cNvSpPr>
                <p:nvPr/>
              </p:nvSpPr>
              <p:spPr bwMode="auto">
                <a:xfrm>
                  <a:off x="4013200" y="5997575"/>
                  <a:ext cx="39687" cy="66675"/>
                </a:xfrm>
                <a:custGeom>
                  <a:avLst/>
                  <a:gdLst>
                    <a:gd name="T0" fmla="*/ 11 w 12"/>
                    <a:gd name="T1" fmla="*/ 5 h 21"/>
                    <a:gd name="T2" fmla="*/ 9 w 12"/>
                    <a:gd name="T3" fmla="*/ 5 h 21"/>
                    <a:gd name="T4" fmla="*/ 5 w 12"/>
                    <a:gd name="T5" fmla="*/ 8 h 21"/>
                    <a:gd name="T6" fmla="*/ 5 w 12"/>
                    <a:gd name="T7" fmla="*/ 21 h 21"/>
                    <a:gd name="T8" fmla="*/ 0 w 12"/>
                    <a:gd name="T9" fmla="*/ 21 h 21"/>
                    <a:gd name="T10" fmla="*/ 0 w 12"/>
                    <a:gd name="T11" fmla="*/ 0 h 21"/>
                    <a:gd name="T12" fmla="*/ 4 w 12"/>
                    <a:gd name="T13" fmla="*/ 0 h 21"/>
                    <a:gd name="T14" fmla="*/ 4 w 12"/>
                    <a:gd name="T15" fmla="*/ 4 h 21"/>
                    <a:gd name="T16" fmla="*/ 10 w 12"/>
                    <a:gd name="T17" fmla="*/ 0 h 21"/>
                    <a:gd name="T18" fmla="*/ 12 w 12"/>
                    <a:gd name="T19" fmla="*/ 0 h 21"/>
                    <a:gd name="T20" fmla="*/ 11 w 12"/>
                    <a:gd name="T21" fmla="*/ 5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" h="21">
                      <a:moveTo>
                        <a:pt x="11" y="5"/>
                      </a:moveTo>
                      <a:cubicBezTo>
                        <a:pt x="11" y="5"/>
                        <a:pt x="10" y="5"/>
                        <a:pt x="9" y="5"/>
                      </a:cubicBezTo>
                      <a:cubicBezTo>
                        <a:pt x="8" y="5"/>
                        <a:pt x="7" y="6"/>
                        <a:pt x="5" y="8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6" y="1"/>
                        <a:pt x="8" y="0"/>
                        <a:pt x="10" y="0"/>
                      </a:cubicBezTo>
                      <a:cubicBezTo>
                        <a:pt x="11" y="0"/>
                        <a:pt x="11" y="0"/>
                        <a:pt x="12" y="0"/>
                      </a:cubicBezTo>
                      <a:lnTo>
                        <a:pt x="11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3" name="Freeform 34"/>
                <p:cNvSpPr>
                  <a:spLocks noEditPoints="1"/>
                </p:cNvSpPr>
                <p:nvPr/>
              </p:nvSpPr>
              <p:spPr bwMode="auto">
                <a:xfrm>
                  <a:off x="4062413" y="5997575"/>
                  <a:ext cx="66675" cy="66675"/>
                </a:xfrm>
                <a:custGeom>
                  <a:avLst/>
                  <a:gdLst>
                    <a:gd name="T0" fmla="*/ 10 w 21"/>
                    <a:gd name="T1" fmla="*/ 21 h 21"/>
                    <a:gd name="T2" fmla="*/ 0 w 21"/>
                    <a:gd name="T3" fmla="*/ 11 h 21"/>
                    <a:gd name="T4" fmla="*/ 10 w 21"/>
                    <a:gd name="T5" fmla="*/ 0 h 21"/>
                    <a:gd name="T6" fmla="*/ 21 w 21"/>
                    <a:gd name="T7" fmla="*/ 10 h 21"/>
                    <a:gd name="T8" fmla="*/ 10 w 21"/>
                    <a:gd name="T9" fmla="*/ 21 h 21"/>
                    <a:gd name="T10" fmla="*/ 10 w 21"/>
                    <a:gd name="T11" fmla="*/ 4 h 21"/>
                    <a:gd name="T12" fmla="*/ 5 w 21"/>
                    <a:gd name="T13" fmla="*/ 10 h 21"/>
                    <a:gd name="T14" fmla="*/ 10 w 21"/>
                    <a:gd name="T15" fmla="*/ 17 h 21"/>
                    <a:gd name="T16" fmla="*/ 15 w 21"/>
                    <a:gd name="T17" fmla="*/ 11 h 21"/>
                    <a:gd name="T18" fmla="*/ 10 w 21"/>
                    <a:gd name="T19" fmla="*/ 4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21">
                      <a:moveTo>
                        <a:pt x="10" y="21"/>
                      </a:move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3" y="0"/>
                        <a:pt x="10" y="0"/>
                      </a:cubicBezTo>
                      <a:cubicBezTo>
                        <a:pt x="17" y="0"/>
                        <a:pt x="21" y="4"/>
                        <a:pt x="21" y="10"/>
                      </a:cubicBezTo>
                      <a:cubicBezTo>
                        <a:pt x="21" y="17"/>
                        <a:pt x="17" y="21"/>
                        <a:pt x="10" y="21"/>
                      </a:cubicBezTo>
                      <a:moveTo>
                        <a:pt x="10" y="4"/>
                      </a:moveTo>
                      <a:cubicBezTo>
                        <a:pt x="7" y="4"/>
                        <a:pt x="5" y="7"/>
                        <a:pt x="5" y="10"/>
                      </a:cubicBezTo>
                      <a:cubicBezTo>
                        <a:pt x="5" y="14"/>
                        <a:pt x="6" y="17"/>
                        <a:pt x="10" y="17"/>
                      </a:cubicBezTo>
                      <a:cubicBezTo>
                        <a:pt x="14" y="17"/>
                        <a:pt x="15" y="14"/>
                        <a:pt x="15" y="11"/>
                      </a:cubicBezTo>
                      <a:cubicBezTo>
                        <a:pt x="15" y="6"/>
                        <a:pt x="14" y="4"/>
                        <a:pt x="10" y="4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4" name="Oval 35"/>
                <p:cNvSpPr>
                  <a:spLocks noChangeArrowheads="1"/>
                </p:cNvSpPr>
                <p:nvPr/>
              </p:nvSpPr>
              <p:spPr bwMode="auto">
                <a:xfrm>
                  <a:off x="4141788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5" name="Freeform 36"/>
                <p:cNvSpPr>
                  <a:spLocks noEditPoints="1"/>
                </p:cNvSpPr>
                <p:nvPr/>
              </p:nvSpPr>
              <p:spPr bwMode="auto">
                <a:xfrm>
                  <a:off x="41767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3 w 18"/>
                    <a:gd name="T3" fmla="*/ 19 h 21"/>
                    <a:gd name="T4" fmla="*/ 7 w 18"/>
                    <a:gd name="T5" fmla="*/ 21 h 21"/>
                    <a:gd name="T6" fmla="*/ 0 w 18"/>
                    <a:gd name="T7" fmla="*/ 15 h 21"/>
                    <a:gd name="T8" fmla="*/ 10 w 18"/>
                    <a:gd name="T9" fmla="*/ 8 h 21"/>
                    <a:gd name="T10" fmla="*/ 13 w 18"/>
                    <a:gd name="T11" fmla="*/ 8 h 21"/>
                    <a:gd name="T12" fmla="*/ 13 w 18"/>
                    <a:gd name="T13" fmla="*/ 7 h 21"/>
                    <a:gd name="T14" fmla="*/ 8 w 18"/>
                    <a:gd name="T15" fmla="*/ 4 h 21"/>
                    <a:gd name="T16" fmla="*/ 2 w 18"/>
                    <a:gd name="T17" fmla="*/ 5 h 21"/>
                    <a:gd name="T18" fmla="*/ 2 w 18"/>
                    <a:gd name="T19" fmla="*/ 1 h 21"/>
                    <a:gd name="T20" fmla="*/ 9 w 18"/>
                    <a:gd name="T21" fmla="*/ 0 h 21"/>
                    <a:gd name="T22" fmla="*/ 18 w 18"/>
                    <a:gd name="T23" fmla="*/ 7 h 21"/>
                    <a:gd name="T24" fmla="*/ 18 w 18"/>
                    <a:gd name="T25" fmla="*/ 21 h 21"/>
                    <a:gd name="T26" fmla="*/ 14 w 18"/>
                    <a:gd name="T27" fmla="*/ 21 h 21"/>
                    <a:gd name="T28" fmla="*/ 13 w 18"/>
                    <a:gd name="T29" fmla="*/ 12 h 21"/>
                    <a:gd name="T30" fmla="*/ 10 w 18"/>
                    <a:gd name="T31" fmla="*/ 12 h 21"/>
                    <a:gd name="T32" fmla="*/ 5 w 18"/>
                    <a:gd name="T33" fmla="*/ 15 h 21"/>
                    <a:gd name="T34" fmla="*/ 8 w 18"/>
                    <a:gd name="T35" fmla="*/ 17 h 21"/>
                    <a:gd name="T36" fmla="*/ 13 w 18"/>
                    <a:gd name="T37" fmla="*/ 15 h 21"/>
                    <a:gd name="T38" fmla="*/ 13 w 18"/>
                    <a:gd name="T39" fmla="*/ 1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3" y="21"/>
                        <a:pt x="0" y="19"/>
                        <a:pt x="0" y="15"/>
                      </a:cubicBezTo>
                      <a:cubicBezTo>
                        <a:pt x="0" y="10"/>
                        <a:pt x="4" y="8"/>
                        <a:pt x="10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3" y="5"/>
                        <a:pt x="12" y="4"/>
                        <a:pt x="8" y="4"/>
                      </a:cubicBezTo>
                      <a:cubicBezTo>
                        <a:pt x="6" y="4"/>
                        <a:pt x="4" y="4"/>
                        <a:pt x="2" y="5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4" y="0"/>
                        <a:pt x="6" y="0"/>
                        <a:pt x="9" y="0"/>
                      </a:cubicBezTo>
                      <a:cubicBezTo>
                        <a:pt x="15" y="0"/>
                        <a:pt x="18" y="2"/>
                        <a:pt x="18" y="7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  <a:moveTo>
                        <a:pt x="13" y="12"/>
                      </a:move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7" y="12"/>
                        <a:pt x="5" y="13"/>
                        <a:pt x="5" y="15"/>
                      </a:cubicBezTo>
                      <a:cubicBezTo>
                        <a:pt x="5" y="16"/>
                        <a:pt x="6" y="17"/>
                        <a:pt x="8" y="17"/>
                      </a:cubicBezTo>
                      <a:cubicBezTo>
                        <a:pt x="10" y="17"/>
                        <a:pt x="11" y="17"/>
                        <a:pt x="13" y="15"/>
                      </a:cubicBezTo>
                      <a:lnTo>
                        <a:pt x="13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6" name="Freeform 37"/>
                <p:cNvSpPr>
                  <a:spLocks/>
                </p:cNvSpPr>
                <p:nvPr/>
              </p:nvSpPr>
              <p:spPr bwMode="auto">
                <a:xfrm>
                  <a:off x="42529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4 w 18"/>
                    <a:gd name="T3" fmla="*/ 18 h 21"/>
                    <a:gd name="T4" fmla="*/ 7 w 18"/>
                    <a:gd name="T5" fmla="*/ 21 h 21"/>
                    <a:gd name="T6" fmla="*/ 0 w 18"/>
                    <a:gd name="T7" fmla="*/ 13 h 21"/>
                    <a:gd name="T8" fmla="*/ 0 w 18"/>
                    <a:gd name="T9" fmla="*/ 0 h 21"/>
                    <a:gd name="T10" fmla="*/ 5 w 18"/>
                    <a:gd name="T11" fmla="*/ 0 h 21"/>
                    <a:gd name="T12" fmla="*/ 5 w 18"/>
                    <a:gd name="T13" fmla="*/ 12 h 21"/>
                    <a:gd name="T14" fmla="*/ 8 w 18"/>
                    <a:gd name="T15" fmla="*/ 17 h 21"/>
                    <a:gd name="T16" fmla="*/ 13 w 18"/>
                    <a:gd name="T17" fmla="*/ 14 h 21"/>
                    <a:gd name="T18" fmla="*/ 13 w 18"/>
                    <a:gd name="T19" fmla="*/ 0 h 21"/>
                    <a:gd name="T20" fmla="*/ 18 w 18"/>
                    <a:gd name="T21" fmla="*/ 0 h 21"/>
                    <a:gd name="T22" fmla="*/ 18 w 18"/>
                    <a:gd name="T23" fmla="*/ 21 h 21"/>
                    <a:gd name="T24" fmla="*/ 14 w 18"/>
                    <a:gd name="T2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2" y="21"/>
                        <a:pt x="0" y="18"/>
                        <a:pt x="0" y="13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5"/>
                        <a:pt x="6" y="17"/>
                        <a:pt x="8" y="17"/>
                      </a:cubicBezTo>
                      <a:cubicBezTo>
                        <a:pt x="10" y="17"/>
                        <a:pt x="11" y="16"/>
                        <a:pt x="13" y="14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440" y="3122613"/>
            <a:ext cx="8467494" cy="1080000"/>
          </a:xfrm>
        </p:spPr>
        <p:txBody>
          <a:bodyPr anchor="b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440" y="4257092"/>
            <a:ext cx="8475710" cy="360040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 dirty="0"/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7967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dirty="0" smtClean="0">
                <a:solidFill>
                  <a:srgbClr val="FFFFFF"/>
                </a:solidFill>
              </a:rPr>
              <a:t>Corner Reflectors for AGOS and support of SAR calibration</a:t>
            </a:r>
            <a:endParaRPr lang="en-A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920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dirty="0" smtClean="0">
                <a:solidFill>
                  <a:srgbClr val="FFFFFF"/>
                </a:solidFill>
              </a:rPr>
              <a:t>Corner Reflectors for AGOS and support of SAR calibration</a:t>
            </a:r>
            <a:endParaRPr lang="en-A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0965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8"/>
          <p:cNvGrpSpPr/>
          <p:nvPr/>
        </p:nvGrpSpPr>
        <p:grpSpPr>
          <a:xfrm>
            <a:off x="608" y="5500319"/>
            <a:ext cx="9167813" cy="996950"/>
            <a:chOff x="608" y="5500319"/>
            <a:chExt cx="9167813" cy="996950"/>
          </a:xfrm>
        </p:grpSpPr>
        <p:grpSp>
          <p:nvGrpSpPr>
            <p:cNvPr id="5" name="Group 22"/>
            <p:cNvGrpSpPr>
              <a:grpSpLocks/>
            </p:cNvGrpSpPr>
            <p:nvPr userDrawn="1"/>
          </p:nvGrpSpPr>
          <p:grpSpPr bwMode="auto">
            <a:xfrm>
              <a:off x="608" y="5500319"/>
              <a:ext cx="9167813" cy="996950"/>
              <a:chOff x="-7938" y="5668963"/>
              <a:chExt cx="9167813" cy="996950"/>
            </a:xfrm>
          </p:grpSpPr>
          <p:sp>
            <p:nvSpPr>
              <p:cNvPr id="58" name="Freeform 11"/>
              <p:cNvSpPr>
                <a:spLocks noEditPoints="1"/>
              </p:cNvSpPr>
              <p:nvPr userDrawn="1"/>
            </p:nvSpPr>
            <p:spPr bwMode="auto">
              <a:xfrm>
                <a:off x="-7938" y="5668963"/>
                <a:ext cx="9167813" cy="996950"/>
              </a:xfrm>
              <a:custGeom>
                <a:avLst/>
                <a:gdLst>
                  <a:gd name="T0" fmla="*/ 2880 w 2880"/>
                  <a:gd name="T1" fmla="*/ 20 h 313"/>
                  <a:gd name="T2" fmla="*/ 2789 w 2880"/>
                  <a:gd name="T3" fmla="*/ 20 h 313"/>
                  <a:gd name="T4" fmla="*/ 2313 w 2880"/>
                  <a:gd name="T5" fmla="*/ 137 h 313"/>
                  <a:gd name="T6" fmla="*/ 2784 w 2880"/>
                  <a:gd name="T7" fmla="*/ 313 h 313"/>
                  <a:gd name="T8" fmla="*/ 2880 w 2880"/>
                  <a:gd name="T9" fmla="*/ 313 h 313"/>
                  <a:gd name="T10" fmla="*/ 2880 w 2880"/>
                  <a:gd name="T11" fmla="*/ 20 h 313"/>
                  <a:gd name="T12" fmla="*/ 1860 w 2880"/>
                  <a:gd name="T13" fmla="*/ 0 h 313"/>
                  <a:gd name="T14" fmla="*/ 0 w 2880"/>
                  <a:gd name="T15" fmla="*/ 0 h 313"/>
                  <a:gd name="T16" fmla="*/ 0 w 2880"/>
                  <a:gd name="T17" fmla="*/ 157 h 313"/>
                  <a:gd name="T18" fmla="*/ 2030 w 2880"/>
                  <a:gd name="T19" fmla="*/ 157 h 313"/>
                  <a:gd name="T20" fmla="*/ 2313 w 2880"/>
                  <a:gd name="T21" fmla="*/ 137 h 313"/>
                  <a:gd name="T22" fmla="*/ 2313 w 2880"/>
                  <a:gd name="T23" fmla="*/ 137 h 313"/>
                  <a:gd name="T24" fmla="*/ 2313 w 2880"/>
                  <a:gd name="T25" fmla="*/ 137 h 313"/>
                  <a:gd name="T26" fmla="*/ 1860 w 2880"/>
                  <a:gd name="T27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80" h="313">
                    <a:moveTo>
                      <a:pt x="2880" y="20"/>
                    </a:moveTo>
                    <a:cubicBezTo>
                      <a:pt x="2789" y="20"/>
                      <a:pt x="2789" y="20"/>
                      <a:pt x="2789" y="20"/>
                    </a:cubicBezTo>
                    <a:cubicBezTo>
                      <a:pt x="2500" y="20"/>
                      <a:pt x="2393" y="107"/>
                      <a:pt x="2313" y="137"/>
                    </a:cubicBezTo>
                    <a:cubicBezTo>
                      <a:pt x="2411" y="217"/>
                      <a:pt x="2542" y="313"/>
                      <a:pt x="2784" y="313"/>
                    </a:cubicBezTo>
                    <a:cubicBezTo>
                      <a:pt x="2842" y="313"/>
                      <a:pt x="2880" y="313"/>
                      <a:pt x="2880" y="313"/>
                    </a:cubicBezTo>
                    <a:cubicBezTo>
                      <a:pt x="2880" y="20"/>
                      <a:pt x="2880" y="20"/>
                      <a:pt x="2880" y="20"/>
                    </a:cubicBezTo>
                    <a:moveTo>
                      <a:pt x="186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030" y="157"/>
                      <a:pt x="2030" y="157"/>
                      <a:pt x="2030" y="157"/>
                    </a:cubicBezTo>
                    <a:cubicBezTo>
                      <a:pt x="2214" y="157"/>
                      <a:pt x="2274" y="152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216" y="57"/>
                      <a:pt x="2053" y="0"/>
                      <a:pt x="186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9" name="Freeform 24"/>
              <p:cNvSpPr>
                <a:spLocks/>
              </p:cNvSpPr>
              <p:nvPr userDrawn="1"/>
            </p:nvSpPr>
            <p:spPr bwMode="auto">
              <a:xfrm>
                <a:off x="-7938" y="5732463"/>
                <a:ext cx="7362826" cy="433387"/>
              </a:xfrm>
              <a:custGeom>
                <a:avLst/>
                <a:gdLst>
                  <a:gd name="T0" fmla="*/ 2313 w 2313"/>
                  <a:gd name="T1" fmla="*/ 117 h 136"/>
                  <a:gd name="T2" fmla="*/ 1860 w 2313"/>
                  <a:gd name="T3" fmla="*/ 0 h 136"/>
                  <a:gd name="T4" fmla="*/ 0 w 2313"/>
                  <a:gd name="T5" fmla="*/ 0 h 136"/>
                  <a:gd name="T6" fmla="*/ 0 w 2313"/>
                  <a:gd name="T7" fmla="*/ 136 h 136"/>
                  <a:gd name="T8" fmla="*/ 2030 w 2313"/>
                  <a:gd name="T9" fmla="*/ 136 h 136"/>
                  <a:gd name="T10" fmla="*/ 2313 w 2313"/>
                  <a:gd name="T11" fmla="*/ 117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3" h="136">
                    <a:moveTo>
                      <a:pt x="2313" y="117"/>
                    </a:moveTo>
                    <a:cubicBezTo>
                      <a:pt x="2204" y="55"/>
                      <a:pt x="2053" y="0"/>
                      <a:pt x="18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2030" y="136"/>
                      <a:pt x="2030" y="136"/>
                      <a:pt x="2030" y="136"/>
                    </a:cubicBezTo>
                    <a:cubicBezTo>
                      <a:pt x="2214" y="136"/>
                      <a:pt x="2274" y="132"/>
                      <a:pt x="2313" y="1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0" name="Freeform 25"/>
              <p:cNvSpPr>
                <a:spLocks/>
              </p:cNvSpPr>
              <p:nvPr userDrawn="1"/>
            </p:nvSpPr>
            <p:spPr bwMode="auto">
              <a:xfrm>
                <a:off x="7354888" y="5732463"/>
                <a:ext cx="1804987" cy="869950"/>
              </a:xfrm>
              <a:custGeom>
                <a:avLst/>
                <a:gdLst>
                  <a:gd name="T0" fmla="*/ 476 w 567"/>
                  <a:gd name="T1" fmla="*/ 0 h 273"/>
                  <a:gd name="T2" fmla="*/ 0 w 567"/>
                  <a:gd name="T3" fmla="*/ 117 h 273"/>
                  <a:gd name="T4" fmla="*/ 471 w 567"/>
                  <a:gd name="T5" fmla="*/ 273 h 273"/>
                  <a:gd name="T6" fmla="*/ 567 w 567"/>
                  <a:gd name="T7" fmla="*/ 273 h 273"/>
                  <a:gd name="T8" fmla="*/ 567 w 567"/>
                  <a:gd name="T9" fmla="*/ 0 h 273"/>
                  <a:gd name="T10" fmla="*/ 476 w 567"/>
                  <a:gd name="T11" fmla="*/ 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7" h="273">
                    <a:moveTo>
                      <a:pt x="476" y="0"/>
                    </a:moveTo>
                    <a:cubicBezTo>
                      <a:pt x="187" y="0"/>
                      <a:pt x="80" y="87"/>
                      <a:pt x="0" y="117"/>
                    </a:cubicBezTo>
                    <a:cubicBezTo>
                      <a:pt x="128" y="190"/>
                      <a:pt x="229" y="273"/>
                      <a:pt x="471" y="273"/>
                    </a:cubicBezTo>
                    <a:cubicBezTo>
                      <a:pt x="529" y="273"/>
                      <a:pt x="567" y="273"/>
                      <a:pt x="567" y="273"/>
                    </a:cubicBezTo>
                    <a:cubicBezTo>
                      <a:pt x="567" y="0"/>
                      <a:pt x="567" y="0"/>
                      <a:pt x="567" y="0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  <p:pic>
          <p:nvPicPr>
            <p:cNvPr id="44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46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7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8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9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0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1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2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3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4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5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6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7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440" y="3122613"/>
            <a:ext cx="8467494" cy="1080000"/>
          </a:xfrm>
        </p:spPr>
        <p:txBody>
          <a:bodyPr anchor="b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440" y="4257092"/>
            <a:ext cx="8475710" cy="360040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 dirty="0"/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5978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ternative 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7"/>
          <p:cNvGrpSpPr/>
          <p:nvPr/>
        </p:nvGrpSpPr>
        <p:grpSpPr>
          <a:xfrm>
            <a:off x="-26988" y="357188"/>
            <a:ext cx="9195409" cy="6140081"/>
            <a:chOff x="-26988" y="357188"/>
            <a:chExt cx="9195409" cy="6140081"/>
          </a:xfrm>
        </p:grpSpPr>
        <p:grpSp>
          <p:nvGrpSpPr>
            <p:cNvPr id="5" name="Group 28"/>
            <p:cNvGrpSpPr/>
            <p:nvPr userDrawn="1"/>
          </p:nvGrpSpPr>
          <p:grpSpPr>
            <a:xfrm>
              <a:off x="608" y="5500319"/>
              <a:ext cx="9167813" cy="996950"/>
              <a:chOff x="608" y="5500319"/>
              <a:chExt cx="9167813" cy="996950"/>
            </a:xfrm>
          </p:grpSpPr>
          <p:grpSp>
            <p:nvGrpSpPr>
              <p:cNvPr id="6" name="Group 22"/>
              <p:cNvGrpSpPr>
                <a:grpSpLocks/>
              </p:cNvGrpSpPr>
              <p:nvPr userDrawn="1"/>
            </p:nvGrpSpPr>
            <p:grpSpPr bwMode="auto">
              <a:xfrm>
                <a:off x="608" y="5500319"/>
                <a:ext cx="9167813" cy="996950"/>
                <a:chOff x="-7938" y="5668963"/>
                <a:chExt cx="9167813" cy="996950"/>
              </a:xfrm>
            </p:grpSpPr>
            <p:sp>
              <p:nvSpPr>
                <p:cNvPr id="58" name="Freeform 11"/>
                <p:cNvSpPr>
                  <a:spLocks noEditPoints="1"/>
                </p:cNvSpPr>
                <p:nvPr userDrawn="1"/>
              </p:nvSpPr>
              <p:spPr bwMode="auto">
                <a:xfrm>
                  <a:off x="-7938" y="5668963"/>
                  <a:ext cx="9167813" cy="996950"/>
                </a:xfrm>
                <a:custGeom>
                  <a:avLst/>
                  <a:gdLst>
                    <a:gd name="T0" fmla="*/ 2880 w 2880"/>
                    <a:gd name="T1" fmla="*/ 20 h 313"/>
                    <a:gd name="T2" fmla="*/ 2789 w 2880"/>
                    <a:gd name="T3" fmla="*/ 20 h 313"/>
                    <a:gd name="T4" fmla="*/ 2313 w 2880"/>
                    <a:gd name="T5" fmla="*/ 137 h 313"/>
                    <a:gd name="T6" fmla="*/ 2784 w 2880"/>
                    <a:gd name="T7" fmla="*/ 313 h 313"/>
                    <a:gd name="T8" fmla="*/ 2880 w 2880"/>
                    <a:gd name="T9" fmla="*/ 313 h 313"/>
                    <a:gd name="T10" fmla="*/ 2880 w 2880"/>
                    <a:gd name="T11" fmla="*/ 20 h 313"/>
                    <a:gd name="T12" fmla="*/ 1860 w 2880"/>
                    <a:gd name="T13" fmla="*/ 0 h 313"/>
                    <a:gd name="T14" fmla="*/ 0 w 2880"/>
                    <a:gd name="T15" fmla="*/ 0 h 313"/>
                    <a:gd name="T16" fmla="*/ 0 w 2880"/>
                    <a:gd name="T17" fmla="*/ 157 h 313"/>
                    <a:gd name="T18" fmla="*/ 2030 w 2880"/>
                    <a:gd name="T19" fmla="*/ 157 h 313"/>
                    <a:gd name="T20" fmla="*/ 2313 w 2880"/>
                    <a:gd name="T21" fmla="*/ 137 h 313"/>
                    <a:gd name="T22" fmla="*/ 2313 w 2880"/>
                    <a:gd name="T23" fmla="*/ 137 h 313"/>
                    <a:gd name="T24" fmla="*/ 2313 w 2880"/>
                    <a:gd name="T25" fmla="*/ 137 h 313"/>
                    <a:gd name="T26" fmla="*/ 1860 w 2880"/>
                    <a:gd name="T27" fmla="*/ 0 h 3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880" h="313">
                      <a:moveTo>
                        <a:pt x="2880" y="20"/>
                      </a:moveTo>
                      <a:cubicBezTo>
                        <a:pt x="2789" y="20"/>
                        <a:pt x="2789" y="20"/>
                        <a:pt x="2789" y="20"/>
                      </a:cubicBezTo>
                      <a:cubicBezTo>
                        <a:pt x="2500" y="20"/>
                        <a:pt x="2393" y="107"/>
                        <a:pt x="2313" y="137"/>
                      </a:cubicBezTo>
                      <a:cubicBezTo>
                        <a:pt x="2411" y="217"/>
                        <a:pt x="2542" y="313"/>
                        <a:pt x="2784" y="313"/>
                      </a:cubicBezTo>
                      <a:cubicBezTo>
                        <a:pt x="2842" y="313"/>
                        <a:pt x="2880" y="313"/>
                        <a:pt x="2880" y="313"/>
                      </a:cubicBezTo>
                      <a:cubicBezTo>
                        <a:pt x="2880" y="20"/>
                        <a:pt x="2880" y="20"/>
                        <a:pt x="2880" y="20"/>
                      </a:cubicBezTo>
                      <a:moveTo>
                        <a:pt x="186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57"/>
                        <a:pt x="0" y="157"/>
                        <a:pt x="0" y="157"/>
                      </a:cubicBezTo>
                      <a:cubicBezTo>
                        <a:pt x="2030" y="157"/>
                        <a:pt x="2030" y="157"/>
                        <a:pt x="2030" y="157"/>
                      </a:cubicBezTo>
                      <a:cubicBezTo>
                        <a:pt x="2214" y="157"/>
                        <a:pt x="2274" y="152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216" y="57"/>
                        <a:pt x="2053" y="0"/>
                        <a:pt x="1860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9" name="Freeform 24"/>
                <p:cNvSpPr>
                  <a:spLocks/>
                </p:cNvSpPr>
                <p:nvPr userDrawn="1"/>
              </p:nvSpPr>
              <p:spPr bwMode="auto">
                <a:xfrm>
                  <a:off x="-7938" y="5732463"/>
                  <a:ext cx="7362826" cy="433387"/>
                </a:xfrm>
                <a:custGeom>
                  <a:avLst/>
                  <a:gdLst>
                    <a:gd name="T0" fmla="*/ 2313 w 2313"/>
                    <a:gd name="T1" fmla="*/ 117 h 136"/>
                    <a:gd name="T2" fmla="*/ 1860 w 2313"/>
                    <a:gd name="T3" fmla="*/ 0 h 136"/>
                    <a:gd name="T4" fmla="*/ 0 w 2313"/>
                    <a:gd name="T5" fmla="*/ 0 h 136"/>
                    <a:gd name="T6" fmla="*/ 0 w 2313"/>
                    <a:gd name="T7" fmla="*/ 136 h 136"/>
                    <a:gd name="T8" fmla="*/ 2030 w 2313"/>
                    <a:gd name="T9" fmla="*/ 136 h 136"/>
                    <a:gd name="T10" fmla="*/ 2313 w 2313"/>
                    <a:gd name="T11" fmla="*/ 117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13" h="136">
                      <a:moveTo>
                        <a:pt x="2313" y="117"/>
                      </a:moveTo>
                      <a:cubicBezTo>
                        <a:pt x="2204" y="55"/>
                        <a:pt x="2053" y="0"/>
                        <a:pt x="186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6"/>
                        <a:pt x="0" y="136"/>
                        <a:pt x="0" y="136"/>
                      </a:cubicBezTo>
                      <a:cubicBezTo>
                        <a:pt x="2030" y="136"/>
                        <a:pt x="2030" y="136"/>
                        <a:pt x="2030" y="136"/>
                      </a:cubicBezTo>
                      <a:cubicBezTo>
                        <a:pt x="2214" y="136"/>
                        <a:pt x="2274" y="132"/>
                        <a:pt x="2313" y="117"/>
                      </a:cubicBezTo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60" name="Freeform 25"/>
                <p:cNvSpPr>
                  <a:spLocks/>
                </p:cNvSpPr>
                <p:nvPr userDrawn="1"/>
              </p:nvSpPr>
              <p:spPr bwMode="auto">
                <a:xfrm>
                  <a:off x="7354888" y="5732463"/>
                  <a:ext cx="1804987" cy="869950"/>
                </a:xfrm>
                <a:custGeom>
                  <a:avLst/>
                  <a:gdLst>
                    <a:gd name="T0" fmla="*/ 476 w 567"/>
                    <a:gd name="T1" fmla="*/ 0 h 273"/>
                    <a:gd name="T2" fmla="*/ 0 w 567"/>
                    <a:gd name="T3" fmla="*/ 117 h 273"/>
                    <a:gd name="T4" fmla="*/ 471 w 567"/>
                    <a:gd name="T5" fmla="*/ 273 h 273"/>
                    <a:gd name="T6" fmla="*/ 567 w 567"/>
                    <a:gd name="T7" fmla="*/ 273 h 273"/>
                    <a:gd name="T8" fmla="*/ 567 w 567"/>
                    <a:gd name="T9" fmla="*/ 0 h 273"/>
                    <a:gd name="T10" fmla="*/ 476 w 567"/>
                    <a:gd name="T11" fmla="*/ 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67" h="273">
                      <a:moveTo>
                        <a:pt x="476" y="0"/>
                      </a:moveTo>
                      <a:cubicBezTo>
                        <a:pt x="187" y="0"/>
                        <a:pt x="80" y="87"/>
                        <a:pt x="0" y="117"/>
                      </a:cubicBezTo>
                      <a:cubicBezTo>
                        <a:pt x="128" y="190"/>
                        <a:pt x="229" y="273"/>
                        <a:pt x="471" y="273"/>
                      </a:cubicBezTo>
                      <a:cubicBezTo>
                        <a:pt x="529" y="273"/>
                        <a:pt x="567" y="273"/>
                        <a:pt x="567" y="273"/>
                      </a:cubicBezTo>
                      <a:cubicBezTo>
                        <a:pt x="567" y="0"/>
                        <a:pt x="567" y="0"/>
                        <a:pt x="567" y="0"/>
                      </a:cubicBezTo>
                      <a:lnTo>
                        <a:pt x="47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</p:grpSp>
          <p:pic>
            <p:nvPicPr>
              <p:cNvPr id="44" name="Picture 78"/>
              <p:cNvPicPr>
                <a:picLocks noChangeAspect="1" noChangeArrowheads="1"/>
              </p:cNvPicPr>
              <p:nvPr userDrawn="1"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8169275" y="5675743"/>
                <a:ext cx="655638" cy="6556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7" name="Group 19"/>
              <p:cNvGrpSpPr/>
              <p:nvPr userDrawn="1"/>
            </p:nvGrpSpPr>
            <p:grpSpPr>
              <a:xfrm>
                <a:off x="360000" y="5807505"/>
                <a:ext cx="814388" cy="95250"/>
                <a:chOff x="3495675" y="5969000"/>
                <a:chExt cx="814388" cy="95250"/>
              </a:xfrm>
              <a:solidFill>
                <a:schemeClr val="accent1"/>
              </a:solidFill>
            </p:grpSpPr>
            <p:sp>
              <p:nvSpPr>
                <p:cNvPr id="46" name="Freeform 26"/>
                <p:cNvSpPr>
                  <a:spLocks/>
                </p:cNvSpPr>
                <p:nvPr/>
              </p:nvSpPr>
              <p:spPr bwMode="auto">
                <a:xfrm>
                  <a:off x="34956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1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1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7" name="Freeform 27"/>
                <p:cNvSpPr>
                  <a:spLocks/>
                </p:cNvSpPr>
                <p:nvPr/>
              </p:nvSpPr>
              <p:spPr bwMode="auto">
                <a:xfrm>
                  <a:off x="360362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8" name="Freeform 28"/>
                <p:cNvSpPr>
                  <a:spLocks/>
                </p:cNvSpPr>
                <p:nvPr/>
              </p:nvSpPr>
              <p:spPr bwMode="auto">
                <a:xfrm>
                  <a:off x="37115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9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9" name="Oval 29"/>
                <p:cNvSpPr>
                  <a:spLocks noChangeArrowheads="1"/>
                </p:cNvSpPr>
                <p:nvPr/>
              </p:nvSpPr>
              <p:spPr bwMode="auto">
                <a:xfrm>
                  <a:off x="3819525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0" name="Freeform 30"/>
                <p:cNvSpPr>
                  <a:spLocks/>
                </p:cNvSpPr>
                <p:nvPr/>
              </p:nvSpPr>
              <p:spPr bwMode="auto">
                <a:xfrm>
                  <a:off x="3851275" y="5997575"/>
                  <a:ext cx="50800" cy="66675"/>
                </a:xfrm>
                <a:custGeom>
                  <a:avLst/>
                  <a:gdLst>
                    <a:gd name="T0" fmla="*/ 16 w 16"/>
                    <a:gd name="T1" fmla="*/ 20 h 21"/>
                    <a:gd name="T2" fmla="*/ 10 w 16"/>
                    <a:gd name="T3" fmla="*/ 21 h 21"/>
                    <a:gd name="T4" fmla="*/ 0 w 16"/>
                    <a:gd name="T5" fmla="*/ 11 h 21"/>
                    <a:gd name="T6" fmla="*/ 10 w 16"/>
                    <a:gd name="T7" fmla="*/ 0 h 21"/>
                    <a:gd name="T8" fmla="*/ 16 w 16"/>
                    <a:gd name="T9" fmla="*/ 1 h 21"/>
                    <a:gd name="T10" fmla="*/ 14 w 16"/>
                    <a:gd name="T11" fmla="*/ 5 h 21"/>
                    <a:gd name="T12" fmla="*/ 11 w 16"/>
                    <a:gd name="T13" fmla="*/ 4 h 21"/>
                    <a:gd name="T14" fmla="*/ 6 w 16"/>
                    <a:gd name="T15" fmla="*/ 10 h 21"/>
                    <a:gd name="T16" fmla="*/ 11 w 16"/>
                    <a:gd name="T17" fmla="*/ 17 h 21"/>
                    <a:gd name="T18" fmla="*/ 15 w 16"/>
                    <a:gd name="T19" fmla="*/ 16 h 21"/>
                    <a:gd name="T20" fmla="*/ 16 w 16"/>
                    <a:gd name="T21" fmla="*/ 2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21">
                      <a:moveTo>
                        <a:pt x="16" y="20"/>
                      </a:moveTo>
                      <a:cubicBezTo>
                        <a:pt x="14" y="21"/>
                        <a:pt x="12" y="21"/>
                        <a:pt x="10" y="21"/>
                      </a:cubicBez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4" y="0"/>
                        <a:pt x="10" y="0"/>
                      </a:cubicBezTo>
                      <a:cubicBezTo>
                        <a:pt x="12" y="0"/>
                        <a:pt x="14" y="0"/>
                        <a:pt x="16" y="1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13" y="4"/>
                        <a:pt x="12" y="4"/>
                        <a:pt x="11" y="4"/>
                      </a:cubicBezTo>
                      <a:cubicBezTo>
                        <a:pt x="7" y="4"/>
                        <a:pt x="6" y="6"/>
                        <a:pt x="6" y="10"/>
                      </a:cubicBezTo>
                      <a:cubicBezTo>
                        <a:pt x="6" y="15"/>
                        <a:pt x="7" y="17"/>
                        <a:pt x="11" y="17"/>
                      </a:cubicBezTo>
                      <a:cubicBezTo>
                        <a:pt x="12" y="17"/>
                        <a:pt x="14" y="17"/>
                        <a:pt x="15" y="16"/>
                      </a:cubicBezTo>
                      <a:lnTo>
                        <a:pt x="16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1" name="Freeform 31"/>
                <p:cNvSpPr>
                  <a:spLocks/>
                </p:cNvSpPr>
                <p:nvPr/>
              </p:nvSpPr>
              <p:spPr bwMode="auto">
                <a:xfrm>
                  <a:off x="3911600" y="5997575"/>
                  <a:ext cx="47625" cy="66675"/>
                </a:xfrm>
                <a:custGeom>
                  <a:avLst/>
                  <a:gdLst>
                    <a:gd name="T0" fmla="*/ 6 w 15"/>
                    <a:gd name="T1" fmla="*/ 21 h 21"/>
                    <a:gd name="T2" fmla="*/ 0 w 15"/>
                    <a:gd name="T3" fmla="*/ 20 h 21"/>
                    <a:gd name="T4" fmla="*/ 1 w 15"/>
                    <a:gd name="T5" fmla="*/ 16 h 21"/>
                    <a:gd name="T6" fmla="*/ 6 w 15"/>
                    <a:gd name="T7" fmla="*/ 17 h 21"/>
                    <a:gd name="T8" fmla="*/ 9 w 15"/>
                    <a:gd name="T9" fmla="*/ 15 h 21"/>
                    <a:gd name="T10" fmla="*/ 6 w 15"/>
                    <a:gd name="T11" fmla="*/ 12 h 21"/>
                    <a:gd name="T12" fmla="*/ 0 w 15"/>
                    <a:gd name="T13" fmla="*/ 6 h 21"/>
                    <a:gd name="T14" fmla="*/ 8 w 15"/>
                    <a:gd name="T15" fmla="*/ 0 h 21"/>
                    <a:gd name="T16" fmla="*/ 13 w 15"/>
                    <a:gd name="T17" fmla="*/ 0 h 21"/>
                    <a:gd name="T18" fmla="*/ 13 w 15"/>
                    <a:gd name="T19" fmla="*/ 4 h 21"/>
                    <a:gd name="T20" fmla="*/ 9 w 15"/>
                    <a:gd name="T21" fmla="*/ 4 h 21"/>
                    <a:gd name="T22" fmla="*/ 6 w 15"/>
                    <a:gd name="T23" fmla="*/ 6 h 21"/>
                    <a:gd name="T24" fmla="*/ 9 w 15"/>
                    <a:gd name="T25" fmla="*/ 9 h 21"/>
                    <a:gd name="T26" fmla="*/ 15 w 15"/>
                    <a:gd name="T27" fmla="*/ 14 h 21"/>
                    <a:gd name="T28" fmla="*/ 6 w 15"/>
                    <a:gd name="T29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5" h="21">
                      <a:moveTo>
                        <a:pt x="6" y="21"/>
                      </a:moveTo>
                      <a:cubicBezTo>
                        <a:pt x="4" y="21"/>
                        <a:pt x="2" y="21"/>
                        <a:pt x="0" y="20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3" y="17"/>
                        <a:pt x="5" y="17"/>
                        <a:pt x="6" y="17"/>
                      </a:cubicBezTo>
                      <a:cubicBezTo>
                        <a:pt x="8" y="17"/>
                        <a:pt x="9" y="16"/>
                        <a:pt x="9" y="15"/>
                      </a:cubicBezTo>
                      <a:cubicBezTo>
                        <a:pt x="9" y="14"/>
                        <a:pt x="8" y="13"/>
                        <a:pt x="6" y="12"/>
                      </a:cubicBezTo>
                      <a:cubicBezTo>
                        <a:pt x="3" y="11"/>
                        <a:pt x="0" y="10"/>
                        <a:pt x="0" y="6"/>
                      </a:cubicBezTo>
                      <a:cubicBezTo>
                        <a:pt x="0" y="2"/>
                        <a:pt x="3" y="0"/>
                        <a:pt x="8" y="0"/>
                      </a:cubicBezTo>
                      <a:cubicBezTo>
                        <a:pt x="10" y="0"/>
                        <a:pt x="12" y="0"/>
                        <a:pt x="13" y="0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1" y="4"/>
                        <a:pt x="10" y="4"/>
                        <a:pt x="9" y="4"/>
                      </a:cubicBezTo>
                      <a:cubicBezTo>
                        <a:pt x="6" y="4"/>
                        <a:pt x="6" y="5"/>
                        <a:pt x="6" y="6"/>
                      </a:cubicBezTo>
                      <a:cubicBezTo>
                        <a:pt x="6" y="7"/>
                        <a:pt x="7" y="8"/>
                        <a:pt x="9" y="9"/>
                      </a:cubicBezTo>
                      <a:cubicBezTo>
                        <a:pt x="13" y="10"/>
                        <a:pt x="15" y="11"/>
                        <a:pt x="15" y="14"/>
                      </a:cubicBezTo>
                      <a:cubicBezTo>
                        <a:pt x="15" y="18"/>
                        <a:pt x="11" y="21"/>
                        <a:pt x="6" y="21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2" name="Freeform 32"/>
                <p:cNvSpPr>
                  <a:spLocks noEditPoints="1"/>
                </p:cNvSpPr>
                <p:nvPr/>
              </p:nvSpPr>
              <p:spPr bwMode="auto">
                <a:xfrm>
                  <a:off x="3965575" y="5969000"/>
                  <a:ext cx="28575" cy="95250"/>
                </a:xfrm>
                <a:custGeom>
                  <a:avLst/>
                  <a:gdLst>
                    <a:gd name="T0" fmla="*/ 4 w 9"/>
                    <a:gd name="T1" fmla="*/ 30 h 30"/>
                    <a:gd name="T2" fmla="*/ 4 w 9"/>
                    <a:gd name="T3" fmla="*/ 13 h 30"/>
                    <a:gd name="T4" fmla="*/ 0 w 9"/>
                    <a:gd name="T5" fmla="*/ 13 h 30"/>
                    <a:gd name="T6" fmla="*/ 0 w 9"/>
                    <a:gd name="T7" fmla="*/ 9 h 30"/>
                    <a:gd name="T8" fmla="*/ 9 w 9"/>
                    <a:gd name="T9" fmla="*/ 9 h 30"/>
                    <a:gd name="T10" fmla="*/ 9 w 9"/>
                    <a:gd name="T11" fmla="*/ 30 h 30"/>
                    <a:gd name="T12" fmla="*/ 4 w 9"/>
                    <a:gd name="T13" fmla="*/ 30 h 30"/>
                    <a:gd name="T14" fmla="*/ 6 w 9"/>
                    <a:gd name="T15" fmla="*/ 6 h 30"/>
                    <a:gd name="T16" fmla="*/ 3 w 9"/>
                    <a:gd name="T17" fmla="*/ 3 h 30"/>
                    <a:gd name="T18" fmla="*/ 6 w 9"/>
                    <a:gd name="T19" fmla="*/ 0 h 30"/>
                    <a:gd name="T20" fmla="*/ 9 w 9"/>
                    <a:gd name="T21" fmla="*/ 3 h 30"/>
                    <a:gd name="T22" fmla="*/ 6 w 9"/>
                    <a:gd name="T23" fmla="*/ 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30">
                      <a:moveTo>
                        <a:pt x="4" y="30"/>
                      </a:move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9" y="30"/>
                        <a:pt x="9" y="30"/>
                        <a:pt x="9" y="30"/>
                      </a:cubicBezTo>
                      <a:lnTo>
                        <a:pt x="4" y="30"/>
                      </a:lnTo>
                      <a:close/>
                      <a:moveTo>
                        <a:pt x="6" y="6"/>
                      </a:moveTo>
                      <a:cubicBezTo>
                        <a:pt x="4" y="6"/>
                        <a:pt x="3" y="5"/>
                        <a:pt x="3" y="3"/>
                      </a:cubicBezTo>
                      <a:cubicBezTo>
                        <a:pt x="3" y="1"/>
                        <a:pt x="4" y="0"/>
                        <a:pt x="6" y="0"/>
                      </a:cubicBezTo>
                      <a:cubicBezTo>
                        <a:pt x="8" y="0"/>
                        <a:pt x="9" y="1"/>
                        <a:pt x="9" y="3"/>
                      </a:cubicBezTo>
                      <a:cubicBezTo>
                        <a:pt x="9" y="5"/>
                        <a:pt x="8" y="6"/>
                        <a:pt x="6" y="6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3" name="Freeform 33"/>
                <p:cNvSpPr>
                  <a:spLocks/>
                </p:cNvSpPr>
                <p:nvPr/>
              </p:nvSpPr>
              <p:spPr bwMode="auto">
                <a:xfrm>
                  <a:off x="4013200" y="5997575"/>
                  <a:ext cx="39687" cy="66675"/>
                </a:xfrm>
                <a:custGeom>
                  <a:avLst/>
                  <a:gdLst>
                    <a:gd name="T0" fmla="*/ 11 w 12"/>
                    <a:gd name="T1" fmla="*/ 5 h 21"/>
                    <a:gd name="T2" fmla="*/ 9 w 12"/>
                    <a:gd name="T3" fmla="*/ 5 h 21"/>
                    <a:gd name="T4" fmla="*/ 5 w 12"/>
                    <a:gd name="T5" fmla="*/ 8 h 21"/>
                    <a:gd name="T6" fmla="*/ 5 w 12"/>
                    <a:gd name="T7" fmla="*/ 21 h 21"/>
                    <a:gd name="T8" fmla="*/ 0 w 12"/>
                    <a:gd name="T9" fmla="*/ 21 h 21"/>
                    <a:gd name="T10" fmla="*/ 0 w 12"/>
                    <a:gd name="T11" fmla="*/ 0 h 21"/>
                    <a:gd name="T12" fmla="*/ 4 w 12"/>
                    <a:gd name="T13" fmla="*/ 0 h 21"/>
                    <a:gd name="T14" fmla="*/ 4 w 12"/>
                    <a:gd name="T15" fmla="*/ 4 h 21"/>
                    <a:gd name="T16" fmla="*/ 10 w 12"/>
                    <a:gd name="T17" fmla="*/ 0 h 21"/>
                    <a:gd name="T18" fmla="*/ 12 w 12"/>
                    <a:gd name="T19" fmla="*/ 0 h 21"/>
                    <a:gd name="T20" fmla="*/ 11 w 12"/>
                    <a:gd name="T21" fmla="*/ 5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" h="21">
                      <a:moveTo>
                        <a:pt x="11" y="5"/>
                      </a:moveTo>
                      <a:cubicBezTo>
                        <a:pt x="11" y="5"/>
                        <a:pt x="10" y="5"/>
                        <a:pt x="9" y="5"/>
                      </a:cubicBezTo>
                      <a:cubicBezTo>
                        <a:pt x="8" y="5"/>
                        <a:pt x="7" y="6"/>
                        <a:pt x="5" y="8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6" y="1"/>
                        <a:pt x="8" y="0"/>
                        <a:pt x="10" y="0"/>
                      </a:cubicBezTo>
                      <a:cubicBezTo>
                        <a:pt x="11" y="0"/>
                        <a:pt x="11" y="0"/>
                        <a:pt x="12" y="0"/>
                      </a:cubicBezTo>
                      <a:lnTo>
                        <a:pt x="11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4" name="Freeform 34"/>
                <p:cNvSpPr>
                  <a:spLocks noEditPoints="1"/>
                </p:cNvSpPr>
                <p:nvPr/>
              </p:nvSpPr>
              <p:spPr bwMode="auto">
                <a:xfrm>
                  <a:off x="4062413" y="5997575"/>
                  <a:ext cx="66675" cy="66675"/>
                </a:xfrm>
                <a:custGeom>
                  <a:avLst/>
                  <a:gdLst>
                    <a:gd name="T0" fmla="*/ 10 w 21"/>
                    <a:gd name="T1" fmla="*/ 21 h 21"/>
                    <a:gd name="T2" fmla="*/ 0 w 21"/>
                    <a:gd name="T3" fmla="*/ 11 h 21"/>
                    <a:gd name="T4" fmla="*/ 10 w 21"/>
                    <a:gd name="T5" fmla="*/ 0 h 21"/>
                    <a:gd name="T6" fmla="*/ 21 w 21"/>
                    <a:gd name="T7" fmla="*/ 10 h 21"/>
                    <a:gd name="T8" fmla="*/ 10 w 21"/>
                    <a:gd name="T9" fmla="*/ 21 h 21"/>
                    <a:gd name="T10" fmla="*/ 10 w 21"/>
                    <a:gd name="T11" fmla="*/ 4 h 21"/>
                    <a:gd name="T12" fmla="*/ 5 w 21"/>
                    <a:gd name="T13" fmla="*/ 10 h 21"/>
                    <a:gd name="T14" fmla="*/ 10 w 21"/>
                    <a:gd name="T15" fmla="*/ 17 h 21"/>
                    <a:gd name="T16" fmla="*/ 15 w 21"/>
                    <a:gd name="T17" fmla="*/ 11 h 21"/>
                    <a:gd name="T18" fmla="*/ 10 w 21"/>
                    <a:gd name="T19" fmla="*/ 4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21">
                      <a:moveTo>
                        <a:pt x="10" y="21"/>
                      </a:move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3" y="0"/>
                        <a:pt x="10" y="0"/>
                      </a:cubicBezTo>
                      <a:cubicBezTo>
                        <a:pt x="17" y="0"/>
                        <a:pt x="21" y="4"/>
                        <a:pt x="21" y="10"/>
                      </a:cubicBezTo>
                      <a:cubicBezTo>
                        <a:pt x="21" y="17"/>
                        <a:pt x="17" y="21"/>
                        <a:pt x="10" y="21"/>
                      </a:cubicBezTo>
                      <a:moveTo>
                        <a:pt x="10" y="4"/>
                      </a:moveTo>
                      <a:cubicBezTo>
                        <a:pt x="7" y="4"/>
                        <a:pt x="5" y="7"/>
                        <a:pt x="5" y="10"/>
                      </a:cubicBezTo>
                      <a:cubicBezTo>
                        <a:pt x="5" y="14"/>
                        <a:pt x="6" y="17"/>
                        <a:pt x="10" y="17"/>
                      </a:cubicBezTo>
                      <a:cubicBezTo>
                        <a:pt x="14" y="17"/>
                        <a:pt x="15" y="14"/>
                        <a:pt x="15" y="11"/>
                      </a:cubicBezTo>
                      <a:cubicBezTo>
                        <a:pt x="15" y="6"/>
                        <a:pt x="14" y="4"/>
                        <a:pt x="10" y="4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5" name="Oval 35"/>
                <p:cNvSpPr>
                  <a:spLocks noChangeArrowheads="1"/>
                </p:cNvSpPr>
                <p:nvPr/>
              </p:nvSpPr>
              <p:spPr bwMode="auto">
                <a:xfrm>
                  <a:off x="4141788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6" name="Freeform 36"/>
                <p:cNvSpPr>
                  <a:spLocks noEditPoints="1"/>
                </p:cNvSpPr>
                <p:nvPr/>
              </p:nvSpPr>
              <p:spPr bwMode="auto">
                <a:xfrm>
                  <a:off x="41767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3 w 18"/>
                    <a:gd name="T3" fmla="*/ 19 h 21"/>
                    <a:gd name="T4" fmla="*/ 7 w 18"/>
                    <a:gd name="T5" fmla="*/ 21 h 21"/>
                    <a:gd name="T6" fmla="*/ 0 w 18"/>
                    <a:gd name="T7" fmla="*/ 15 h 21"/>
                    <a:gd name="T8" fmla="*/ 10 w 18"/>
                    <a:gd name="T9" fmla="*/ 8 h 21"/>
                    <a:gd name="T10" fmla="*/ 13 w 18"/>
                    <a:gd name="T11" fmla="*/ 8 h 21"/>
                    <a:gd name="T12" fmla="*/ 13 w 18"/>
                    <a:gd name="T13" fmla="*/ 7 h 21"/>
                    <a:gd name="T14" fmla="*/ 8 w 18"/>
                    <a:gd name="T15" fmla="*/ 4 h 21"/>
                    <a:gd name="T16" fmla="*/ 2 w 18"/>
                    <a:gd name="T17" fmla="*/ 5 h 21"/>
                    <a:gd name="T18" fmla="*/ 2 w 18"/>
                    <a:gd name="T19" fmla="*/ 1 h 21"/>
                    <a:gd name="T20" fmla="*/ 9 w 18"/>
                    <a:gd name="T21" fmla="*/ 0 h 21"/>
                    <a:gd name="T22" fmla="*/ 18 w 18"/>
                    <a:gd name="T23" fmla="*/ 7 h 21"/>
                    <a:gd name="T24" fmla="*/ 18 w 18"/>
                    <a:gd name="T25" fmla="*/ 21 h 21"/>
                    <a:gd name="T26" fmla="*/ 14 w 18"/>
                    <a:gd name="T27" fmla="*/ 21 h 21"/>
                    <a:gd name="T28" fmla="*/ 13 w 18"/>
                    <a:gd name="T29" fmla="*/ 12 h 21"/>
                    <a:gd name="T30" fmla="*/ 10 w 18"/>
                    <a:gd name="T31" fmla="*/ 12 h 21"/>
                    <a:gd name="T32" fmla="*/ 5 w 18"/>
                    <a:gd name="T33" fmla="*/ 15 h 21"/>
                    <a:gd name="T34" fmla="*/ 8 w 18"/>
                    <a:gd name="T35" fmla="*/ 17 h 21"/>
                    <a:gd name="T36" fmla="*/ 13 w 18"/>
                    <a:gd name="T37" fmla="*/ 15 h 21"/>
                    <a:gd name="T38" fmla="*/ 13 w 18"/>
                    <a:gd name="T39" fmla="*/ 1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3" y="21"/>
                        <a:pt x="0" y="19"/>
                        <a:pt x="0" y="15"/>
                      </a:cubicBezTo>
                      <a:cubicBezTo>
                        <a:pt x="0" y="10"/>
                        <a:pt x="4" y="8"/>
                        <a:pt x="10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3" y="5"/>
                        <a:pt x="12" y="4"/>
                        <a:pt x="8" y="4"/>
                      </a:cubicBezTo>
                      <a:cubicBezTo>
                        <a:pt x="6" y="4"/>
                        <a:pt x="4" y="4"/>
                        <a:pt x="2" y="5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4" y="0"/>
                        <a:pt x="6" y="0"/>
                        <a:pt x="9" y="0"/>
                      </a:cubicBezTo>
                      <a:cubicBezTo>
                        <a:pt x="15" y="0"/>
                        <a:pt x="18" y="2"/>
                        <a:pt x="18" y="7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  <a:moveTo>
                        <a:pt x="13" y="12"/>
                      </a:move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7" y="12"/>
                        <a:pt x="5" y="13"/>
                        <a:pt x="5" y="15"/>
                      </a:cubicBezTo>
                      <a:cubicBezTo>
                        <a:pt x="5" y="16"/>
                        <a:pt x="6" y="17"/>
                        <a:pt x="8" y="17"/>
                      </a:cubicBezTo>
                      <a:cubicBezTo>
                        <a:pt x="10" y="17"/>
                        <a:pt x="11" y="17"/>
                        <a:pt x="13" y="15"/>
                      </a:cubicBezTo>
                      <a:lnTo>
                        <a:pt x="13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7" name="Freeform 37"/>
                <p:cNvSpPr>
                  <a:spLocks/>
                </p:cNvSpPr>
                <p:nvPr/>
              </p:nvSpPr>
              <p:spPr bwMode="auto">
                <a:xfrm>
                  <a:off x="42529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4 w 18"/>
                    <a:gd name="T3" fmla="*/ 18 h 21"/>
                    <a:gd name="T4" fmla="*/ 7 w 18"/>
                    <a:gd name="T5" fmla="*/ 21 h 21"/>
                    <a:gd name="T6" fmla="*/ 0 w 18"/>
                    <a:gd name="T7" fmla="*/ 13 h 21"/>
                    <a:gd name="T8" fmla="*/ 0 w 18"/>
                    <a:gd name="T9" fmla="*/ 0 h 21"/>
                    <a:gd name="T10" fmla="*/ 5 w 18"/>
                    <a:gd name="T11" fmla="*/ 0 h 21"/>
                    <a:gd name="T12" fmla="*/ 5 w 18"/>
                    <a:gd name="T13" fmla="*/ 12 h 21"/>
                    <a:gd name="T14" fmla="*/ 8 w 18"/>
                    <a:gd name="T15" fmla="*/ 17 h 21"/>
                    <a:gd name="T16" fmla="*/ 13 w 18"/>
                    <a:gd name="T17" fmla="*/ 14 h 21"/>
                    <a:gd name="T18" fmla="*/ 13 w 18"/>
                    <a:gd name="T19" fmla="*/ 0 h 21"/>
                    <a:gd name="T20" fmla="*/ 18 w 18"/>
                    <a:gd name="T21" fmla="*/ 0 h 21"/>
                    <a:gd name="T22" fmla="*/ 18 w 18"/>
                    <a:gd name="T23" fmla="*/ 21 h 21"/>
                    <a:gd name="T24" fmla="*/ 14 w 18"/>
                    <a:gd name="T2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2" y="21"/>
                        <a:pt x="0" y="18"/>
                        <a:pt x="0" y="13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5"/>
                        <a:pt x="6" y="17"/>
                        <a:pt x="8" y="17"/>
                      </a:cubicBezTo>
                      <a:cubicBezTo>
                        <a:pt x="10" y="17"/>
                        <a:pt x="11" y="16"/>
                        <a:pt x="13" y="14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</p:grpSp>
        </p:grpSp>
        <p:grpSp>
          <p:nvGrpSpPr>
            <p:cNvPr id="8" name="Group 66"/>
            <p:cNvGrpSpPr>
              <a:grpSpLocks/>
            </p:cNvGrpSpPr>
            <p:nvPr userDrawn="1"/>
          </p:nvGrpSpPr>
          <p:grpSpPr bwMode="auto">
            <a:xfrm>
              <a:off x="-26988" y="357188"/>
              <a:ext cx="9178926" cy="2571750"/>
              <a:chOff x="-17463" y="357188"/>
              <a:chExt cx="9186863" cy="2571750"/>
            </a:xfrm>
          </p:grpSpPr>
          <p:sp>
            <p:nvSpPr>
              <p:cNvPr id="31" name="Freeform 17"/>
              <p:cNvSpPr>
                <a:spLocks/>
              </p:cNvSpPr>
              <p:nvPr userDrawn="1"/>
            </p:nvSpPr>
            <p:spPr bwMode="auto">
              <a:xfrm>
                <a:off x="-17463" y="1971675"/>
                <a:ext cx="9186863" cy="957263"/>
              </a:xfrm>
              <a:custGeom>
                <a:avLst/>
                <a:gdLst>
                  <a:gd name="T0" fmla="*/ 0 w 2880"/>
                  <a:gd name="T1" fmla="*/ 0 h 300"/>
                  <a:gd name="T2" fmla="*/ 372 w 2880"/>
                  <a:gd name="T3" fmla="*/ 0 h 300"/>
                  <a:gd name="T4" fmla="*/ 890 w 2880"/>
                  <a:gd name="T5" fmla="*/ 171 h 300"/>
                  <a:gd name="T6" fmla="*/ 1389 w 2880"/>
                  <a:gd name="T7" fmla="*/ 300 h 300"/>
                  <a:gd name="T8" fmla="*/ 2880 w 2880"/>
                  <a:gd name="T9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1"/>
                      <a:pt x="890" y="171"/>
                    </a:cubicBezTo>
                    <a:cubicBezTo>
                      <a:pt x="1011" y="240"/>
                      <a:pt x="1176" y="300"/>
                      <a:pt x="1389" y="300"/>
                    </a:cubicBezTo>
                    <a:cubicBezTo>
                      <a:pt x="2880" y="300"/>
                      <a:pt x="2880" y="300"/>
                      <a:pt x="2880" y="30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2" name="Freeform 18"/>
              <p:cNvSpPr>
                <a:spLocks/>
              </p:cNvSpPr>
              <p:nvPr userDrawn="1"/>
            </p:nvSpPr>
            <p:spPr bwMode="auto">
              <a:xfrm>
                <a:off x="-17463" y="2449513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3" name="Freeform 19"/>
              <p:cNvSpPr>
                <a:spLocks/>
              </p:cNvSpPr>
              <p:nvPr userDrawn="1"/>
            </p:nvSpPr>
            <p:spPr bwMode="auto">
              <a:xfrm>
                <a:off x="-17463" y="1655763"/>
                <a:ext cx="9186863" cy="954087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0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0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4" name="Freeform 20"/>
              <p:cNvSpPr>
                <a:spLocks/>
              </p:cNvSpPr>
              <p:nvPr userDrawn="1"/>
            </p:nvSpPr>
            <p:spPr bwMode="auto">
              <a:xfrm>
                <a:off x="-17463" y="2130425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5" name="Freeform 21"/>
              <p:cNvSpPr>
                <a:spLocks/>
              </p:cNvSpPr>
              <p:nvPr userDrawn="1"/>
            </p:nvSpPr>
            <p:spPr bwMode="auto">
              <a:xfrm>
                <a:off x="-17463" y="1336675"/>
                <a:ext cx="9186863" cy="954088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1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1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6" name="Freeform 22"/>
              <p:cNvSpPr>
                <a:spLocks/>
              </p:cNvSpPr>
              <p:nvPr userDrawn="1"/>
            </p:nvSpPr>
            <p:spPr bwMode="auto">
              <a:xfrm>
                <a:off x="-17463" y="1811338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2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2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7" name="Freeform 23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863" cy="957262"/>
              </a:xfrm>
              <a:custGeom>
                <a:avLst/>
                <a:gdLst>
                  <a:gd name="T0" fmla="*/ 2880 w 2880"/>
                  <a:gd name="T1" fmla="*/ 300 h 300"/>
                  <a:gd name="T2" fmla="*/ 2501 w 2880"/>
                  <a:gd name="T3" fmla="*/ 300 h 300"/>
                  <a:gd name="T4" fmla="*/ 1984 w 2880"/>
                  <a:gd name="T5" fmla="*/ 129 h 300"/>
                  <a:gd name="T6" fmla="*/ 1485 w 2880"/>
                  <a:gd name="T7" fmla="*/ 0 h 300"/>
                  <a:gd name="T8" fmla="*/ 0 w 2880"/>
                  <a:gd name="T9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2880" y="300"/>
                    </a:moveTo>
                    <a:cubicBezTo>
                      <a:pt x="2880" y="300"/>
                      <a:pt x="2565" y="300"/>
                      <a:pt x="2501" y="300"/>
                    </a:cubicBezTo>
                    <a:cubicBezTo>
                      <a:pt x="2236" y="300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8" name="Freeform 24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863" cy="477837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9" name="Freeform 25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863" cy="954088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9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0" name="Freeform 26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863" cy="477838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1" name="Freeform 27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863" cy="954087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8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8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2" name="Freeform 28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863" cy="474662"/>
              </a:xfrm>
              <a:custGeom>
                <a:avLst/>
                <a:gdLst>
                  <a:gd name="T0" fmla="*/ 0 w 2880"/>
                  <a:gd name="T1" fmla="*/ 149 h 149"/>
                  <a:gd name="T2" fmla="*/ 1672 w 2880"/>
                  <a:gd name="T3" fmla="*/ 149 h 149"/>
                  <a:gd name="T4" fmla="*/ 1984 w 2880"/>
                  <a:gd name="T5" fmla="*/ 128 h 149"/>
                  <a:gd name="T6" fmla="*/ 2507 w 2880"/>
                  <a:gd name="T7" fmla="*/ 0 h 149"/>
                  <a:gd name="T8" fmla="*/ 2880 w 2880"/>
                  <a:gd name="T9" fmla="*/ 0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49">
                    <a:moveTo>
                      <a:pt x="0" y="149"/>
                    </a:moveTo>
                    <a:cubicBezTo>
                      <a:pt x="1672" y="149"/>
                      <a:pt x="1672" y="149"/>
                      <a:pt x="1672" y="149"/>
                    </a:cubicBezTo>
                    <a:cubicBezTo>
                      <a:pt x="1875" y="149"/>
                      <a:pt x="1941" y="145"/>
                      <a:pt x="1984" y="128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440" y="3122613"/>
            <a:ext cx="8467494" cy="1080000"/>
          </a:xfrm>
        </p:spPr>
        <p:txBody>
          <a:bodyPr anchor="b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440" y="4257092"/>
            <a:ext cx="8475710" cy="360040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 dirty="0"/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7630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10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BBC9ACE-A8AD-4A1E-B5CD-C821AF93711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09613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BBC9ACE-A8AD-4A1E-B5CD-C821AF93711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46466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3" y="270000"/>
            <a:ext cx="8460000" cy="8532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3200" b="1">
                <a:solidFill>
                  <a:schemeClr val="accent2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 smtClean="0"/>
              <a:t>Click to edit Master title style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BBC9ACE-A8AD-4A1E-B5CD-C821AF93711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98312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775" y="1268413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550" y="1268413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BBC9ACE-A8AD-4A1E-B5CD-C821AF93711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04712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BBC9ACE-A8AD-4A1E-B5CD-C821AF93711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96000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/>
          <p:nvPr/>
        </p:nvGrpSpPr>
        <p:grpSpPr>
          <a:xfrm>
            <a:off x="-9525" y="6051550"/>
            <a:ext cx="9169400" cy="849313"/>
            <a:chOff x="-9525" y="6051550"/>
            <a:chExt cx="9169400" cy="849313"/>
          </a:xfrm>
        </p:grpSpPr>
        <p:sp>
          <p:nvSpPr>
            <p:cNvPr id="8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-7938" y="6056313"/>
              <a:ext cx="9161463" cy="80168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9" name="Rectangle 6"/>
            <p:cNvSpPr>
              <a:spLocks noChangeArrowheads="1"/>
            </p:cNvSpPr>
            <p:nvPr userDrawn="1"/>
          </p:nvSpPr>
          <p:spPr bwMode="auto">
            <a:xfrm>
              <a:off x="1588" y="6367463"/>
              <a:ext cx="9142412" cy="49053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" name="Rectangle 7"/>
            <p:cNvSpPr>
              <a:spLocks noChangeArrowheads="1"/>
            </p:cNvSpPr>
            <p:nvPr userDrawn="1"/>
          </p:nvSpPr>
          <p:spPr bwMode="auto">
            <a:xfrm>
              <a:off x="1588" y="6367463"/>
              <a:ext cx="9142412" cy="49053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1588" y="6065837"/>
              <a:ext cx="9142412" cy="690562"/>
            </a:xfrm>
            <a:custGeom>
              <a:avLst/>
              <a:gdLst>
                <a:gd name="T0" fmla="*/ 2880 w 2880"/>
                <a:gd name="T1" fmla="*/ 14 h 217"/>
                <a:gd name="T2" fmla="*/ 2817 w 2880"/>
                <a:gd name="T3" fmla="*/ 14 h 217"/>
                <a:gd name="T4" fmla="*/ 2486 w 2880"/>
                <a:gd name="T5" fmla="*/ 95 h 217"/>
                <a:gd name="T6" fmla="*/ 2486 w 2880"/>
                <a:gd name="T7" fmla="*/ 95 h 217"/>
                <a:gd name="T8" fmla="*/ 2880 w 2880"/>
                <a:gd name="T9" fmla="*/ 95 h 217"/>
                <a:gd name="T10" fmla="*/ 2880 w 2880"/>
                <a:gd name="T11" fmla="*/ 217 h 217"/>
                <a:gd name="T12" fmla="*/ 2880 w 2880"/>
                <a:gd name="T13" fmla="*/ 217 h 217"/>
                <a:gd name="T14" fmla="*/ 2880 w 2880"/>
                <a:gd name="T15" fmla="*/ 14 h 217"/>
                <a:gd name="T16" fmla="*/ 2171 w 2880"/>
                <a:gd name="T17" fmla="*/ 0 h 217"/>
                <a:gd name="T18" fmla="*/ 0 w 2880"/>
                <a:gd name="T19" fmla="*/ 0 h 217"/>
                <a:gd name="T20" fmla="*/ 0 w 2880"/>
                <a:gd name="T21" fmla="*/ 95 h 217"/>
                <a:gd name="T22" fmla="*/ 2486 w 2880"/>
                <a:gd name="T23" fmla="*/ 95 h 217"/>
                <a:gd name="T24" fmla="*/ 2486 w 2880"/>
                <a:gd name="T25" fmla="*/ 95 h 217"/>
                <a:gd name="T26" fmla="*/ 2486 w 2880"/>
                <a:gd name="T27" fmla="*/ 95 h 217"/>
                <a:gd name="T28" fmla="*/ 2486 w 2880"/>
                <a:gd name="T29" fmla="*/ 95 h 217"/>
                <a:gd name="T30" fmla="*/ 2171 w 2880"/>
                <a:gd name="T31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80" h="217">
                  <a:moveTo>
                    <a:pt x="2880" y="14"/>
                  </a:moveTo>
                  <a:cubicBezTo>
                    <a:pt x="2817" y="14"/>
                    <a:pt x="2817" y="14"/>
                    <a:pt x="2817" y="14"/>
                  </a:cubicBezTo>
                  <a:cubicBezTo>
                    <a:pt x="2616" y="14"/>
                    <a:pt x="2542" y="74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880" y="95"/>
                    <a:pt x="2880" y="95"/>
                    <a:pt x="2880" y="95"/>
                  </a:cubicBezTo>
                  <a:cubicBezTo>
                    <a:pt x="2880" y="217"/>
                    <a:pt x="2880" y="217"/>
                    <a:pt x="2880" y="217"/>
                  </a:cubicBezTo>
                  <a:cubicBezTo>
                    <a:pt x="2880" y="217"/>
                    <a:pt x="2880" y="217"/>
                    <a:pt x="2880" y="217"/>
                  </a:cubicBezTo>
                  <a:cubicBezTo>
                    <a:pt x="2880" y="14"/>
                    <a:pt x="2880" y="14"/>
                    <a:pt x="2880" y="14"/>
                  </a:cubicBezTo>
                  <a:moveTo>
                    <a:pt x="217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19" y="39"/>
                    <a:pt x="2306" y="0"/>
                    <a:pt x="2171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2" name="Freeform 9"/>
            <p:cNvSpPr>
              <a:spLocks noEditPoints="1"/>
            </p:cNvSpPr>
            <p:nvPr userDrawn="1"/>
          </p:nvSpPr>
          <p:spPr bwMode="auto">
            <a:xfrm>
              <a:off x="1588" y="6367463"/>
              <a:ext cx="9142412" cy="388937"/>
            </a:xfrm>
            <a:custGeom>
              <a:avLst/>
              <a:gdLst>
                <a:gd name="T0" fmla="*/ 2486 w 2880"/>
                <a:gd name="T1" fmla="*/ 0 h 122"/>
                <a:gd name="T2" fmla="*/ 0 w 2880"/>
                <a:gd name="T3" fmla="*/ 0 h 122"/>
                <a:gd name="T4" fmla="*/ 0 w 2880"/>
                <a:gd name="T5" fmla="*/ 13 h 122"/>
                <a:gd name="T6" fmla="*/ 2289 w 2880"/>
                <a:gd name="T7" fmla="*/ 13 h 122"/>
                <a:gd name="T8" fmla="*/ 2486 w 2880"/>
                <a:gd name="T9" fmla="*/ 0 h 122"/>
                <a:gd name="T10" fmla="*/ 2880 w 2880"/>
                <a:gd name="T11" fmla="*/ 0 h 122"/>
                <a:gd name="T12" fmla="*/ 2486 w 2880"/>
                <a:gd name="T13" fmla="*/ 0 h 122"/>
                <a:gd name="T14" fmla="*/ 2813 w 2880"/>
                <a:gd name="T15" fmla="*/ 122 h 122"/>
                <a:gd name="T16" fmla="*/ 2880 w 2880"/>
                <a:gd name="T17" fmla="*/ 122 h 122"/>
                <a:gd name="T18" fmla="*/ 2880 w 2880"/>
                <a:gd name="T1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80" h="122">
                  <a:moveTo>
                    <a:pt x="248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2289" y="13"/>
                    <a:pt x="2289" y="13"/>
                    <a:pt x="2289" y="13"/>
                  </a:cubicBezTo>
                  <a:cubicBezTo>
                    <a:pt x="2418" y="13"/>
                    <a:pt x="2459" y="10"/>
                    <a:pt x="2486" y="0"/>
                  </a:cubicBezTo>
                  <a:moveTo>
                    <a:pt x="2880" y="0"/>
                  </a:moveTo>
                  <a:cubicBezTo>
                    <a:pt x="2486" y="0"/>
                    <a:pt x="2486" y="0"/>
                    <a:pt x="2486" y="0"/>
                  </a:cubicBezTo>
                  <a:cubicBezTo>
                    <a:pt x="2554" y="56"/>
                    <a:pt x="2645" y="122"/>
                    <a:pt x="2813" y="122"/>
                  </a:cubicBezTo>
                  <a:cubicBezTo>
                    <a:pt x="2854" y="122"/>
                    <a:pt x="2880" y="122"/>
                    <a:pt x="2880" y="122"/>
                  </a:cubicBezTo>
                  <a:cubicBezTo>
                    <a:pt x="2880" y="0"/>
                    <a:pt x="2880" y="0"/>
                    <a:pt x="2880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3" name="Freeform 10"/>
            <p:cNvSpPr>
              <a:spLocks/>
            </p:cNvSpPr>
            <p:nvPr userDrawn="1"/>
          </p:nvSpPr>
          <p:spPr bwMode="auto">
            <a:xfrm>
              <a:off x="1588" y="6110288"/>
              <a:ext cx="7891462" cy="298450"/>
            </a:xfrm>
            <a:custGeom>
              <a:avLst/>
              <a:gdLst>
                <a:gd name="T0" fmla="*/ 2486 w 2486"/>
                <a:gd name="T1" fmla="*/ 81 h 94"/>
                <a:gd name="T2" fmla="*/ 2171 w 2486"/>
                <a:gd name="T3" fmla="*/ 0 h 94"/>
                <a:gd name="T4" fmla="*/ 0 w 2486"/>
                <a:gd name="T5" fmla="*/ 0 h 94"/>
                <a:gd name="T6" fmla="*/ 0 w 2486"/>
                <a:gd name="T7" fmla="*/ 94 h 94"/>
                <a:gd name="T8" fmla="*/ 2289 w 2486"/>
                <a:gd name="T9" fmla="*/ 94 h 94"/>
                <a:gd name="T10" fmla="*/ 2486 w 2486"/>
                <a:gd name="T11" fmla="*/ 8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86" h="94">
                  <a:moveTo>
                    <a:pt x="2486" y="81"/>
                  </a:moveTo>
                  <a:cubicBezTo>
                    <a:pt x="2410" y="38"/>
                    <a:pt x="2306" y="0"/>
                    <a:pt x="217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2289" y="94"/>
                    <a:pt x="2289" y="94"/>
                    <a:pt x="2289" y="94"/>
                  </a:cubicBezTo>
                  <a:cubicBezTo>
                    <a:pt x="2418" y="94"/>
                    <a:pt x="2459" y="91"/>
                    <a:pt x="2486" y="8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4" name="Freeform 11"/>
            <p:cNvSpPr>
              <a:spLocks/>
            </p:cNvSpPr>
            <p:nvPr userDrawn="1"/>
          </p:nvSpPr>
          <p:spPr bwMode="auto">
            <a:xfrm>
              <a:off x="7893050" y="6110285"/>
              <a:ext cx="1250950" cy="601662"/>
            </a:xfrm>
            <a:custGeom>
              <a:avLst/>
              <a:gdLst>
                <a:gd name="T0" fmla="*/ 331 w 394"/>
                <a:gd name="T1" fmla="*/ 0 h 189"/>
                <a:gd name="T2" fmla="*/ 0 w 394"/>
                <a:gd name="T3" fmla="*/ 81 h 189"/>
                <a:gd name="T4" fmla="*/ 327 w 394"/>
                <a:gd name="T5" fmla="*/ 189 h 189"/>
                <a:gd name="T6" fmla="*/ 394 w 394"/>
                <a:gd name="T7" fmla="*/ 189 h 189"/>
                <a:gd name="T8" fmla="*/ 394 w 394"/>
                <a:gd name="T9" fmla="*/ 0 h 189"/>
                <a:gd name="T10" fmla="*/ 331 w 394"/>
                <a:gd name="T11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4" h="189">
                  <a:moveTo>
                    <a:pt x="331" y="0"/>
                  </a:moveTo>
                  <a:cubicBezTo>
                    <a:pt x="130" y="0"/>
                    <a:pt x="56" y="60"/>
                    <a:pt x="0" y="81"/>
                  </a:cubicBezTo>
                  <a:cubicBezTo>
                    <a:pt x="89" y="131"/>
                    <a:pt x="159" y="189"/>
                    <a:pt x="327" y="189"/>
                  </a:cubicBezTo>
                  <a:cubicBezTo>
                    <a:pt x="368" y="189"/>
                    <a:pt x="394" y="189"/>
                    <a:pt x="394" y="189"/>
                  </a:cubicBezTo>
                  <a:cubicBezTo>
                    <a:pt x="394" y="0"/>
                    <a:pt x="394" y="0"/>
                    <a:pt x="394" y="0"/>
                  </a:cubicBezTo>
                  <a:lnTo>
                    <a:pt x="331" y="0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5" name="AutoShape 81"/>
            <p:cNvSpPr>
              <a:spLocks noChangeAspect="1" noChangeArrowheads="1" noTextEdit="1"/>
            </p:cNvSpPr>
            <p:nvPr/>
          </p:nvSpPr>
          <p:spPr bwMode="auto">
            <a:xfrm>
              <a:off x="-9525" y="6051550"/>
              <a:ext cx="9169400" cy="849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Rectangle 84"/>
            <p:cNvSpPr>
              <a:spLocks noChangeArrowheads="1"/>
            </p:cNvSpPr>
            <p:nvPr/>
          </p:nvSpPr>
          <p:spPr bwMode="auto">
            <a:xfrm>
              <a:off x="-9525" y="6356350"/>
              <a:ext cx="9167813" cy="544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7" name="Picture 78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8459788" y="6191250"/>
              <a:ext cx="454025" cy="45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8776" y="274638"/>
            <a:ext cx="8461374" cy="85248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8775" y="1268413"/>
            <a:ext cx="8461375" cy="45728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991" y="6504332"/>
            <a:ext cx="6083845" cy="12427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endParaRPr lang="en-A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BBC9ACE-A8AD-4A1E-B5CD-C821AF937114}" type="slidenum">
              <a:rPr lang="en-AU" smtClean="0"/>
              <a:t>‹#›</a:t>
            </a:fld>
            <a:endParaRPr lang="en-AU"/>
          </a:p>
        </p:txBody>
      </p:sp>
      <p:sp>
        <p:nvSpPr>
          <p:cNvPr id="36" name="AutoShape 4"/>
          <p:cNvSpPr>
            <a:spLocks noChangeAspect="1" noChangeArrowheads="1" noTextEdit="1"/>
          </p:cNvSpPr>
          <p:nvPr/>
        </p:nvSpPr>
        <p:spPr bwMode="auto">
          <a:xfrm>
            <a:off x="3175" y="3326606"/>
            <a:ext cx="9161463" cy="80168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38" name="Rectangle 7"/>
          <p:cNvSpPr>
            <a:spLocks noChangeArrowheads="1"/>
          </p:cNvSpPr>
          <p:nvPr/>
        </p:nvSpPr>
        <p:spPr bwMode="auto">
          <a:xfrm>
            <a:off x="12701" y="3637756"/>
            <a:ext cx="9142412" cy="49053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3" name="AutoShape 81"/>
          <p:cNvSpPr>
            <a:spLocks noChangeAspect="1" noChangeArrowheads="1" noTextEdit="1"/>
          </p:cNvSpPr>
          <p:nvPr/>
        </p:nvSpPr>
        <p:spPr bwMode="auto">
          <a:xfrm>
            <a:off x="1588" y="3321843"/>
            <a:ext cx="9169400" cy="84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1588" y="3626643"/>
            <a:ext cx="9167813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935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tabLst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-for-we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29400"/>
            <a:ext cx="1371600" cy="2286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5116863" y="6647288"/>
            <a:ext cx="41344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900" dirty="0" smtClean="0">
                <a:solidFill>
                  <a:prstClr val="white"/>
                </a:solidFill>
              </a:rPr>
              <a:t>Curtin Marine &amp; Coastal Research Network, inaugural conference, 18 February 2016</a:t>
            </a:r>
            <a:endParaRPr lang="en-US" sz="9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1072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-for-we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29400"/>
            <a:ext cx="1371600" cy="2286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5116863" y="6647288"/>
            <a:ext cx="41344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900" dirty="0" smtClean="0">
                <a:solidFill>
                  <a:prstClr val="white"/>
                </a:solidFill>
              </a:rPr>
              <a:t>Curtin Marine &amp; Coastal Research Network, inaugural conference, 18 February 2016</a:t>
            </a:r>
            <a:endParaRPr lang="en-US" sz="9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7505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-for-we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29400"/>
            <a:ext cx="1371600" cy="2286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5116863" y="6647288"/>
            <a:ext cx="41344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900" dirty="0" smtClean="0">
                <a:solidFill>
                  <a:prstClr val="white"/>
                </a:solidFill>
              </a:rPr>
              <a:t>Curtin Marine &amp; Coastal Research Network, inaugural conference, 18 February 2016</a:t>
            </a:r>
            <a:endParaRPr lang="en-US" sz="9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4474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-for-we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29400"/>
            <a:ext cx="1371600" cy="2286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5116863" y="6647288"/>
            <a:ext cx="41344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900" dirty="0" smtClean="0">
                <a:solidFill>
                  <a:prstClr val="white"/>
                </a:solidFill>
              </a:rPr>
              <a:t>Curtin Marine &amp; Coastal Research Network, inaugural conference, 18 February 2016</a:t>
            </a:r>
            <a:endParaRPr lang="en-US" sz="9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2750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-for-we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29400"/>
            <a:ext cx="1371600" cy="2286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5116863" y="6647288"/>
            <a:ext cx="41344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900" dirty="0" smtClean="0">
                <a:solidFill>
                  <a:prstClr val="white"/>
                </a:solidFill>
              </a:rPr>
              <a:t>Curtin Marine &amp; Coastal Research Network, inaugural conference, 18 February 2016</a:t>
            </a:r>
            <a:endParaRPr lang="en-US" sz="9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6910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15925"/>
            <a:ext cx="82296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AU" smtClean="0"/>
              <a:t>Click to edit Master Title style</a:t>
            </a:r>
          </a:p>
        </p:txBody>
      </p:sp>
      <p:sp>
        <p:nvSpPr>
          <p:cNvPr id="385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81075"/>
            <a:ext cx="8229600" cy="525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</a:p>
        </p:txBody>
      </p:sp>
      <p:sp>
        <p:nvSpPr>
          <p:cNvPr id="38502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84663" y="6459538"/>
            <a:ext cx="4751387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marR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AU" dirty="0" smtClean="0">
                <a:solidFill>
                  <a:srgbClr val="FFFFFF"/>
                </a:solidFill>
              </a:rPr>
              <a:t>Corner Reflectors for AGOS and support of SAR calibration</a:t>
            </a:r>
          </a:p>
        </p:txBody>
      </p:sp>
    </p:spTree>
    <p:extLst>
      <p:ext uri="{BB962C8B-B14F-4D97-AF65-F5344CB8AC3E}">
        <p14:creationId xmlns:p14="http://schemas.microsoft.com/office/powerpoint/2010/main" val="2891810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9pPr>
    </p:titleStyle>
    <p:bodyStyle>
      <a:lvl1pPr algn="l" rtl="0" fontAlgn="base">
        <a:spcBef>
          <a:spcPct val="50000"/>
        </a:spcBef>
        <a:spcAft>
          <a:spcPct val="0"/>
        </a:spcAft>
        <a:defRPr sz="2200">
          <a:solidFill>
            <a:srgbClr val="4D4D4D"/>
          </a:solidFill>
          <a:latin typeface="+mn-lt"/>
          <a:ea typeface="+mn-ea"/>
          <a:cs typeface="+mn-cs"/>
        </a:defRPr>
      </a:lvl1pPr>
      <a:lvl2pPr marL="447675" indent="-268288" algn="l" rtl="0" fontAlgn="base">
        <a:spcBef>
          <a:spcPct val="50000"/>
        </a:spcBef>
        <a:spcAft>
          <a:spcPct val="0"/>
        </a:spcAft>
        <a:buChar char="•"/>
        <a:defRPr sz="2200">
          <a:solidFill>
            <a:srgbClr val="4D4D4D"/>
          </a:solidFill>
          <a:latin typeface="+mn-lt"/>
        </a:defRPr>
      </a:lvl2pPr>
      <a:lvl3pPr marL="895350" indent="-26828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3pPr>
      <a:lvl4pPr marL="1350963" indent="-271463" algn="l" rtl="0" fontAlgn="base">
        <a:spcBef>
          <a:spcPct val="25000"/>
        </a:spcBef>
        <a:spcAft>
          <a:spcPct val="0"/>
        </a:spcAft>
        <a:buChar char="•"/>
        <a:defRPr sz="2000">
          <a:solidFill>
            <a:srgbClr val="4D4D4D"/>
          </a:solidFill>
          <a:latin typeface="+mn-lt"/>
        </a:defRPr>
      </a:lvl4pPr>
      <a:lvl5pPr marL="17922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5pPr>
      <a:lvl6pPr marL="22494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6pPr>
      <a:lvl7pPr marL="27066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7pPr>
      <a:lvl8pPr marL="31638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8pPr>
      <a:lvl9pPr marL="36210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15925"/>
            <a:ext cx="82296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AU" smtClean="0"/>
              <a:t>Click to edit Master Title style</a:t>
            </a:r>
          </a:p>
        </p:txBody>
      </p:sp>
      <p:sp>
        <p:nvSpPr>
          <p:cNvPr id="385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81075"/>
            <a:ext cx="8229600" cy="525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</a:p>
        </p:txBody>
      </p:sp>
      <p:sp>
        <p:nvSpPr>
          <p:cNvPr id="38502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84663" y="6459538"/>
            <a:ext cx="4751387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marR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AU" dirty="0" smtClean="0">
                <a:solidFill>
                  <a:srgbClr val="FFFFFF"/>
                </a:solidFill>
              </a:rPr>
              <a:t>Corner Reflectors for AGOS and support of SAR calibration</a:t>
            </a:r>
          </a:p>
        </p:txBody>
      </p:sp>
    </p:spTree>
    <p:extLst>
      <p:ext uri="{BB962C8B-B14F-4D97-AF65-F5344CB8AC3E}">
        <p14:creationId xmlns:p14="http://schemas.microsoft.com/office/powerpoint/2010/main" val="135736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9pPr>
    </p:titleStyle>
    <p:bodyStyle>
      <a:lvl1pPr algn="l" rtl="0" fontAlgn="base">
        <a:spcBef>
          <a:spcPct val="50000"/>
        </a:spcBef>
        <a:spcAft>
          <a:spcPct val="0"/>
        </a:spcAft>
        <a:defRPr sz="2200">
          <a:solidFill>
            <a:srgbClr val="4D4D4D"/>
          </a:solidFill>
          <a:latin typeface="+mn-lt"/>
          <a:ea typeface="+mn-ea"/>
          <a:cs typeface="+mn-cs"/>
        </a:defRPr>
      </a:lvl1pPr>
      <a:lvl2pPr marL="447675" indent="-268288" algn="l" rtl="0" fontAlgn="base">
        <a:spcBef>
          <a:spcPct val="50000"/>
        </a:spcBef>
        <a:spcAft>
          <a:spcPct val="0"/>
        </a:spcAft>
        <a:buChar char="•"/>
        <a:defRPr sz="2200">
          <a:solidFill>
            <a:srgbClr val="4D4D4D"/>
          </a:solidFill>
          <a:latin typeface="+mn-lt"/>
        </a:defRPr>
      </a:lvl2pPr>
      <a:lvl3pPr marL="895350" indent="-26828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3pPr>
      <a:lvl4pPr marL="1350963" indent="-271463" algn="l" rtl="0" fontAlgn="base">
        <a:spcBef>
          <a:spcPct val="25000"/>
        </a:spcBef>
        <a:spcAft>
          <a:spcPct val="0"/>
        </a:spcAft>
        <a:buChar char="•"/>
        <a:defRPr sz="2000">
          <a:solidFill>
            <a:srgbClr val="4D4D4D"/>
          </a:solidFill>
          <a:latin typeface="+mn-lt"/>
        </a:defRPr>
      </a:lvl4pPr>
      <a:lvl5pPr marL="17922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5pPr>
      <a:lvl6pPr marL="22494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6pPr>
      <a:lvl7pPr marL="27066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7pPr>
      <a:lvl8pPr marL="31638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8pPr>
      <a:lvl9pPr marL="36210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emf"/><Relationship Id="rId5" Type="http://schemas.openxmlformats.org/officeDocument/2006/relationships/image" Target="../media/image42.png"/><Relationship Id="rId10" Type="http://schemas.openxmlformats.org/officeDocument/2006/relationships/image" Target="../media/image40.emf"/><Relationship Id="rId4" Type="http://schemas.openxmlformats.org/officeDocument/2006/relationships/image" Target="../media/image41.png"/><Relationship Id="rId9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8.png"/><Relationship Id="rId4" Type="http://schemas.openxmlformats.org/officeDocument/2006/relationships/image" Target="../media/image4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emf"/><Relationship Id="rId5" Type="http://schemas.openxmlformats.org/officeDocument/2006/relationships/image" Target="../media/image76.emf"/><Relationship Id="rId4" Type="http://schemas.openxmlformats.org/officeDocument/2006/relationships/image" Target="../media/image7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6.jpeg"/><Relationship Id="rId4" Type="http://schemas.openxmlformats.org/officeDocument/2006/relationships/image" Target="../media/image8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4.jp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7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17" Type="http://schemas.openxmlformats.org/officeDocument/2006/relationships/image" Target="../media/image20.jpeg"/><Relationship Id="rId2" Type="http://schemas.openxmlformats.org/officeDocument/2006/relationships/image" Target="../media/image5.jpeg"/><Relationship Id="rId16" Type="http://schemas.openxmlformats.org/officeDocument/2006/relationships/image" Target="../media/image19.gi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.png"/><Relationship Id="rId11" Type="http://schemas.openxmlformats.org/officeDocument/2006/relationships/image" Target="../media/image14.gif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4.jpe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jpeg"/><Relationship Id="rId10" Type="http://schemas.openxmlformats.org/officeDocument/2006/relationships/hyperlink" Target="http://nci.org.au/" TargetMode="External"/><Relationship Id="rId4" Type="http://schemas.openxmlformats.org/officeDocument/2006/relationships/image" Target="../media/image21.png"/><Relationship Id="rId9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image" Target="../media/image31.jpeg"/><Relationship Id="rId7" Type="http://schemas.microsoft.com/office/2007/relationships/hdphoto" Target="../media/hdphoto1.wdp"/><Relationship Id="rId12" Type="http://schemas.openxmlformats.org/officeDocument/2006/relationships/image" Target="../media/image39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jpeg"/><Relationship Id="rId10" Type="http://schemas.openxmlformats.org/officeDocument/2006/relationships/image" Target="../media/image37.png"/><Relationship Id="rId4" Type="http://schemas.openxmlformats.org/officeDocument/2006/relationships/image" Target="../media/image32.emf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 descr="montgomery_and_surrounds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47" b="114"/>
          <a:stretch/>
        </p:blipFill>
        <p:spPr>
          <a:xfrm>
            <a:off x="0" y="-243408"/>
            <a:ext cx="9144000" cy="57606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3000" y="1602632"/>
            <a:ext cx="8649446" cy="1080000"/>
          </a:xfrm>
        </p:spPr>
        <p:txBody>
          <a:bodyPr>
            <a:noAutofit/>
          </a:bodyPr>
          <a:lstStyle/>
          <a:p>
            <a:r>
              <a:rPr lang="en-AU" dirty="0" smtClean="0"/>
              <a:t>Australian Ocean Colour Activities</a:t>
            </a:r>
            <a:br>
              <a:rPr lang="en-AU" dirty="0" smtClean="0"/>
            </a:br>
            <a:r>
              <a:rPr lang="en-AU" dirty="0" smtClean="0"/>
              <a:t>2016 Update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736" y="6327442"/>
            <a:ext cx="8475710" cy="360040"/>
          </a:xfrm>
        </p:spPr>
        <p:txBody>
          <a:bodyPr/>
          <a:lstStyle/>
          <a:p>
            <a:r>
              <a:rPr lang="en-AU" dirty="0" smtClean="0"/>
              <a:t>IOCCG-21, Santa Monica, 1-3 March 2016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AU" dirty="0" smtClean="0"/>
              <a:t>Oceans &amp; Atmosphere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5132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520" y="56233"/>
            <a:ext cx="8712968" cy="852487"/>
          </a:xfrm>
        </p:spPr>
        <p:txBody>
          <a:bodyPr>
            <a:noAutofit/>
          </a:bodyPr>
          <a:lstStyle/>
          <a:p>
            <a:r>
              <a:rPr lang="en-US" sz="2800" dirty="0" smtClean="0"/>
              <a:t>Lucinda Jetty Coastal Observatory for Case 2 OC validation</a:t>
            </a:r>
            <a:br>
              <a:rPr lang="en-US" sz="2800" dirty="0" smtClean="0"/>
            </a:br>
            <a:endParaRPr lang="en-GB" sz="2800" dirty="0" smtClean="0">
              <a:solidFill>
                <a:schemeClr val="accent1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251520" y="3212976"/>
            <a:ext cx="2880320" cy="2448272"/>
          </a:xfrm>
        </p:spPr>
        <p:txBody>
          <a:bodyPr>
            <a:normAutofit/>
          </a:bodyPr>
          <a:lstStyle/>
          <a:p>
            <a:r>
              <a:rPr lang="en-AU" sz="1800" dirty="0" smtClean="0"/>
              <a:t>~6km long jetty in GBR (avoids coastal adjacency)</a:t>
            </a:r>
          </a:p>
          <a:p>
            <a:r>
              <a:rPr lang="en-AU" sz="1800" dirty="0" smtClean="0"/>
              <a:t>AERONET-OC site</a:t>
            </a:r>
          </a:p>
          <a:p>
            <a:r>
              <a:rPr lang="en-AU" sz="1800" dirty="0" smtClean="0"/>
              <a:t>Above and in water radiometry, IOPs and constituents</a:t>
            </a:r>
          </a:p>
          <a:p>
            <a:r>
              <a:rPr lang="en-AU" sz="1800" dirty="0" smtClean="0"/>
              <a:t>Highly Case-2 waters</a:t>
            </a:r>
          </a:p>
          <a:p>
            <a:r>
              <a:rPr lang="en-AU" sz="1800" dirty="0" err="1" smtClean="0"/>
              <a:t>Timeseries</a:t>
            </a:r>
            <a:r>
              <a:rPr lang="en-AU" sz="1800" dirty="0" smtClean="0"/>
              <a:t> from 2009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4" cstate="print"/>
          <a:srcRect l="17527" t="18776" b="28168"/>
          <a:stretch>
            <a:fillRect/>
          </a:stretch>
        </p:blipFill>
        <p:spPr bwMode="auto">
          <a:xfrm>
            <a:off x="3059832" y="698258"/>
            <a:ext cx="3388369" cy="150034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698258"/>
            <a:ext cx="2564781" cy="2134347"/>
          </a:xfrm>
          <a:prstGeom prst="rect">
            <a:avLst/>
          </a:prstGeom>
          <a:noFill/>
          <a:ln w="38160">
            <a:solidFill>
              <a:srgbClr val="CB5056"/>
            </a:solidFill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6857" y="2426450"/>
            <a:ext cx="6087143" cy="367240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7" cstate="print"/>
          <a:srcRect r="9659" b="13158"/>
          <a:stretch>
            <a:fillRect/>
          </a:stretch>
        </p:blipFill>
        <p:spPr bwMode="auto">
          <a:xfrm>
            <a:off x="6804248" y="698258"/>
            <a:ext cx="1728192" cy="174559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88" y="6080348"/>
            <a:ext cx="3635896" cy="786526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</p:pic>
      <p:graphicFrame>
        <p:nvGraphicFramePr>
          <p:cNvPr id="20" name="Object 6"/>
          <p:cNvGraphicFramePr>
            <a:graphicFrameLocks noChangeAspect="1"/>
          </p:cNvGraphicFramePr>
          <p:nvPr/>
        </p:nvGraphicFramePr>
        <p:xfrm>
          <a:off x="1979712" y="698258"/>
          <a:ext cx="882439" cy="7717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4" r:id="rId9" imgW="723600" imgH="673920" progId="">
                  <p:embed/>
                </p:oleObj>
              </mc:Choice>
              <mc:Fallback>
                <p:oleObj r:id="rId9" imgW="723600" imgH="67392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712" y="698258"/>
                        <a:ext cx="882439" cy="77176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2649800" y="808526"/>
            <a:ext cx="45719" cy="78352"/>
          </a:xfrm>
          <a:prstGeom prst="rect">
            <a:avLst/>
          </a:prstGeom>
          <a:solidFill>
            <a:srgbClr val="FF6600">
              <a:alpha val="50195"/>
            </a:srgbClr>
          </a:solidFill>
          <a:ln w="3816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849624" y="6455664"/>
            <a:ext cx="3557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Thomas.Schroeder@csiro.au</a:t>
            </a:r>
            <a:endParaRPr lang="en-A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237601" y="776055"/>
            <a:ext cx="9374118" cy="5058548"/>
            <a:chOff x="-316801" y="-108261"/>
            <a:chExt cx="12498824" cy="6744731"/>
          </a:xfrm>
        </p:grpSpPr>
        <p:pic>
          <p:nvPicPr>
            <p:cNvPr id="3" name="Picture 3" descr="\\uniwa.uwa.edu.au\userhome\Staff5\00078055\My Pictures\Glider deployments\ecopuck0000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69" y="2187881"/>
              <a:ext cx="2508748" cy="1583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316801" y="551071"/>
              <a:ext cx="3330543" cy="15081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 algn="ctr"/>
              <a:r>
                <a:rPr lang="en-AU" sz="1350" u="sng" dirty="0" err="1"/>
                <a:t>Ecopuck</a:t>
              </a:r>
              <a:r>
                <a:rPr lang="en-AU" sz="1350" u="sng" dirty="0"/>
                <a:t> instrument</a:t>
              </a:r>
            </a:p>
            <a:p>
              <a:pPr lvl="1"/>
              <a:r>
                <a:rPr lang="en-AU" sz="1350" dirty="0"/>
                <a:t>Fluorescence </a:t>
              </a:r>
            </a:p>
            <a:p>
              <a:pPr lvl="1"/>
              <a:r>
                <a:rPr lang="en-AU" sz="1350" dirty="0"/>
                <a:t>(Ex/</a:t>
              </a:r>
              <a:r>
                <a:rPr lang="en-AU" sz="1350" dirty="0" err="1"/>
                <a:t>Em</a:t>
              </a:r>
              <a:r>
                <a:rPr lang="en-AU" sz="1350" dirty="0"/>
                <a:t> 470/695 nm)</a:t>
              </a:r>
            </a:p>
            <a:p>
              <a:pPr lvl="1"/>
              <a:r>
                <a:rPr lang="en-AU" sz="1350" dirty="0"/>
                <a:t>Backscatter (700 nm) </a:t>
              </a:r>
            </a:p>
            <a:p>
              <a:pPr lvl="1"/>
              <a:r>
                <a:rPr lang="en-AU" sz="1350" dirty="0"/>
                <a:t>CDOM Ex/</a:t>
              </a:r>
              <a:r>
                <a:rPr lang="en-AU" sz="1350" dirty="0" err="1"/>
                <a:t>Em</a:t>
              </a:r>
              <a:r>
                <a:rPr lang="en-AU" sz="1350" dirty="0"/>
                <a:t> 370/460 nm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49" t="35173" r="114" b="10229"/>
            <a:stretch/>
          </p:blipFill>
          <p:spPr>
            <a:xfrm>
              <a:off x="171369" y="3931067"/>
              <a:ext cx="3820728" cy="270540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139091" y="3924085"/>
              <a:ext cx="1541448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>
                  <a:solidFill>
                    <a:schemeClr val="bg1"/>
                  </a:solidFill>
                </a:rPr>
                <a:t>Slocum glider</a:t>
              </a:r>
              <a:endParaRPr lang="en-AU" sz="1350" b="1" dirty="0">
                <a:solidFill>
                  <a:schemeClr val="bg1"/>
                </a:solidFill>
              </a:endParaRPr>
            </a:p>
          </p:txBody>
        </p:sp>
        <p:pic>
          <p:nvPicPr>
            <p:cNvPr id="12" name="Picture 4" descr="Loading http://oceancurrent.imos.org.au/SAgulfs/2015020908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1945" y="737153"/>
              <a:ext cx="3482235" cy="3134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978600" y="-108261"/>
              <a:ext cx="10464520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/>
                <a:t>IMOS Slocum glider capturing bio-optics and oceanography of Bonny Upwelling in South Australia </a:t>
              </a:r>
              <a:endParaRPr lang="en-AU" sz="2100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842990" y="3173596"/>
              <a:ext cx="336787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/>
                <a:t>SST of </a:t>
              </a:r>
              <a:r>
                <a:rPr lang="en-US" sz="1350" b="1" dirty="0" err="1"/>
                <a:t>Sth</a:t>
              </a:r>
              <a:r>
                <a:rPr lang="en-US" sz="1350" b="1" dirty="0"/>
                <a:t> Australia showing Bonny upwelling</a:t>
              </a:r>
              <a:endParaRPr lang="en-AU" sz="1350" b="1" dirty="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V="1">
              <a:off x="4958499" y="2762054"/>
              <a:ext cx="335566" cy="46278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oup 31"/>
            <p:cNvGrpSpPr/>
            <p:nvPr/>
          </p:nvGrpSpPr>
          <p:grpSpPr>
            <a:xfrm>
              <a:off x="6321730" y="726782"/>
              <a:ext cx="5860293" cy="4969013"/>
              <a:chOff x="6331707" y="1071233"/>
              <a:chExt cx="5860293" cy="4969013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05" r="2093"/>
              <a:stretch/>
            </p:blipFill>
            <p:spPr>
              <a:xfrm>
                <a:off x="6331707" y="1313774"/>
                <a:ext cx="5860293" cy="4726472"/>
              </a:xfrm>
              <a:prstGeom prst="rect">
                <a:avLst/>
              </a:prstGeom>
            </p:spPr>
          </p:pic>
          <p:grpSp>
            <p:nvGrpSpPr>
              <p:cNvPr id="31" name="Group 30"/>
              <p:cNvGrpSpPr/>
              <p:nvPr/>
            </p:nvGrpSpPr>
            <p:grpSpPr>
              <a:xfrm>
                <a:off x="6838957" y="1071233"/>
                <a:ext cx="5062804" cy="4283667"/>
                <a:chOff x="6838957" y="1071233"/>
                <a:chExt cx="5062804" cy="4283667"/>
              </a:xfrm>
            </p:grpSpPr>
            <p:sp>
              <p:nvSpPr>
                <p:cNvPr id="21" name="TextBox 20"/>
                <p:cNvSpPr txBox="1"/>
                <p:nvPr/>
              </p:nvSpPr>
              <p:spPr>
                <a:xfrm>
                  <a:off x="7108248" y="1071233"/>
                  <a:ext cx="1466897" cy="40010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50" b="1" dirty="0"/>
                    <a:t>Temperature</a:t>
                  </a:r>
                  <a:endParaRPr lang="en-AU" sz="1350" b="1" dirty="0"/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10180399" y="1081973"/>
                  <a:ext cx="953680" cy="40010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50" b="1" dirty="0"/>
                    <a:t>Salinity</a:t>
                  </a:r>
                  <a:endParaRPr lang="en-AU" sz="1350" b="1" dirty="0"/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10036195" y="2139200"/>
                  <a:ext cx="1491861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tIns="0" bIns="0" rtlCol="0">
                  <a:spAutoFit/>
                </a:bodyPr>
                <a:lstStyle/>
                <a:p>
                  <a:r>
                    <a:rPr lang="en-US" sz="1350" b="1" dirty="0"/>
                    <a:t>Fluorescence</a:t>
                  </a:r>
                  <a:endParaRPr lang="en-AU" sz="1350" b="1" dirty="0"/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7447804" y="3131056"/>
                  <a:ext cx="870324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tIns="0" bIns="0" rtlCol="0">
                  <a:spAutoFit/>
                </a:bodyPr>
                <a:lstStyle/>
                <a:p>
                  <a:r>
                    <a:rPr lang="en-US" sz="1350" b="1" dirty="0"/>
                    <a:t>CDOM</a:t>
                  </a:r>
                  <a:endParaRPr lang="en-AU" sz="1350" b="1" dirty="0"/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9830369" y="3130584"/>
                  <a:ext cx="1870341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tIns="0" bIns="0" rtlCol="0">
                  <a:spAutoFit/>
                </a:bodyPr>
                <a:lstStyle/>
                <a:p>
                  <a:r>
                    <a:rPr lang="en-US" sz="1350" b="1" dirty="0"/>
                    <a:t>Backscatter b700</a:t>
                  </a:r>
                  <a:endParaRPr lang="en-AU" sz="1350" b="1" dirty="0"/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7353346" y="2155982"/>
                  <a:ext cx="968641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tIns="0" bIns="0" rtlCol="0">
                  <a:spAutoFit/>
                </a:bodyPr>
                <a:lstStyle/>
                <a:p>
                  <a:r>
                    <a:rPr lang="en-US" sz="1350" b="1" dirty="0"/>
                    <a:t>Density</a:t>
                  </a:r>
                  <a:endParaRPr lang="en-AU" sz="1350" b="1" dirty="0"/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7436717" y="4115557"/>
                  <a:ext cx="960263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tIns="0" bIns="0" rtlCol="0">
                  <a:spAutoFit/>
                </a:bodyPr>
                <a:lstStyle/>
                <a:p>
                  <a:r>
                    <a:rPr lang="en-US" sz="1350" b="1" dirty="0"/>
                    <a:t>Oxygen</a:t>
                  </a:r>
                  <a:endParaRPr lang="en-AU" sz="1350" b="1" dirty="0"/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9745527" y="4104898"/>
                  <a:ext cx="2156232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tIns="0" bIns="0" rtlCol="0">
                  <a:spAutoFit/>
                </a:bodyPr>
                <a:lstStyle/>
                <a:p>
                  <a:r>
                    <a:rPr lang="en-US" sz="1350" b="1" dirty="0"/>
                    <a:t>Irradiance 443.8 nm</a:t>
                  </a:r>
                  <a:endParaRPr lang="en-AU" sz="1350" b="1" dirty="0"/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6838957" y="5077901"/>
                  <a:ext cx="2156232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tIns="0" bIns="0" rtlCol="0">
                  <a:spAutoFit/>
                </a:bodyPr>
                <a:lstStyle/>
                <a:p>
                  <a:r>
                    <a:rPr lang="en-US" sz="1350" b="1" dirty="0"/>
                    <a:t>Irradiance 489.4 nm</a:t>
                  </a:r>
                  <a:endParaRPr lang="en-AU" sz="1350" b="1" dirty="0"/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9745529" y="5068823"/>
                  <a:ext cx="2156232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tIns="0" bIns="0" rtlCol="0">
                  <a:spAutoFit/>
                </a:bodyPr>
                <a:lstStyle/>
                <a:p>
                  <a:r>
                    <a:rPr lang="en-US" sz="1350" b="1" dirty="0"/>
                    <a:t>Irradiance 555.4 nm</a:t>
                  </a:r>
                  <a:endParaRPr lang="en-AU" sz="1350" b="1" dirty="0"/>
                </a:p>
              </p:txBody>
            </p:sp>
          </p:grpSp>
        </p:grpSp>
        <p:sp>
          <p:nvSpPr>
            <p:cNvPr id="35" name="TextBox 34"/>
            <p:cNvSpPr txBox="1"/>
            <p:nvPr/>
          </p:nvSpPr>
          <p:spPr>
            <a:xfrm>
              <a:off x="4628562" y="6042581"/>
              <a:ext cx="723608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Coincidence of high FLU and backscatter possible </a:t>
              </a:r>
              <a:r>
                <a:rPr lang="en-US" sz="1350" dirty="0" err="1" smtClean="0"/>
                <a:t>coccolithophore</a:t>
              </a:r>
              <a:r>
                <a:rPr lang="en-US" sz="1350" dirty="0" smtClean="0"/>
                <a:t> </a:t>
              </a:r>
              <a:r>
                <a:rPr lang="en-US" sz="1350" dirty="0"/>
                <a:t>bloom?</a:t>
              </a:r>
              <a:endParaRPr lang="en-AU" sz="1350" dirty="0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6108192" y="6347092"/>
            <a:ext cx="3557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Paul.Thomson@uwa.edu.au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6466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Biogeochemical-Argo for validation</a:t>
            </a:r>
            <a:endParaRPr lang="en-AU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442940" y="1127125"/>
            <a:ext cx="2815976" cy="4525963"/>
          </a:xfrm>
        </p:spPr>
        <p:txBody>
          <a:bodyPr>
            <a:normAutofit fontScale="92500"/>
          </a:bodyPr>
          <a:lstStyle/>
          <a:p>
            <a:r>
              <a:rPr lang="en-AU" dirty="0" smtClean="0"/>
              <a:t>Joint project with India</a:t>
            </a:r>
          </a:p>
          <a:p>
            <a:r>
              <a:rPr lang="en-AU" dirty="0" smtClean="0"/>
              <a:t>Deployments for SOCOM in Southern Ocean</a:t>
            </a:r>
          </a:p>
          <a:p>
            <a:endParaRPr lang="en-AU" dirty="0" smtClean="0"/>
          </a:p>
          <a:p>
            <a:endParaRPr lang="en-AU" dirty="0" smtClean="0"/>
          </a:p>
          <a:p>
            <a:r>
              <a:rPr lang="en-AU" b="1" dirty="0" smtClean="0"/>
              <a:t>Gap is South Pacific Ocean: </a:t>
            </a:r>
          </a:p>
          <a:p>
            <a:r>
              <a:rPr lang="en-AU" dirty="0" smtClean="0"/>
              <a:t>plan for bio-optical voyage and float deployment June 2016</a:t>
            </a:r>
          </a:p>
          <a:p>
            <a:r>
              <a:rPr lang="en-AU" b="1" dirty="0" smtClean="0">
                <a:solidFill>
                  <a:srgbClr val="0070C0"/>
                </a:solidFill>
              </a:rPr>
              <a:t>Opportunity to collaborate</a:t>
            </a:r>
            <a:endParaRPr lang="en-AU" b="1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t="41130"/>
          <a:stretch>
            <a:fillRect/>
          </a:stretch>
        </p:blipFill>
        <p:spPr bwMode="auto">
          <a:xfrm>
            <a:off x="13395" y="4293096"/>
            <a:ext cx="4283968" cy="1473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99" y="927945"/>
            <a:ext cx="4282601" cy="29749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2" t="14904" r="41453"/>
          <a:stretch/>
        </p:blipFill>
        <p:spPr>
          <a:xfrm>
            <a:off x="7374804" y="901878"/>
            <a:ext cx="1517515" cy="4974077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571750" y="2219325"/>
            <a:ext cx="438150" cy="2381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Box 8"/>
          <p:cNvSpPr txBox="1"/>
          <p:nvPr/>
        </p:nvSpPr>
        <p:spPr>
          <a:xfrm>
            <a:off x="175099" y="6488668"/>
            <a:ext cx="3557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Nick.Hardman-Mountford@csiro.au</a:t>
            </a:r>
            <a:endParaRPr lang="en-A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6" y="455613"/>
            <a:ext cx="8461374" cy="852487"/>
          </a:xfrm>
        </p:spPr>
        <p:txBody>
          <a:bodyPr>
            <a:normAutofit/>
          </a:bodyPr>
          <a:lstStyle/>
          <a:p>
            <a:r>
              <a:rPr lang="en-AU" sz="2800" dirty="0" smtClean="0"/>
              <a:t>Satellite match-ups		Community composition</a:t>
            </a:r>
            <a:endParaRPr lang="en-AU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346" y="1580781"/>
            <a:ext cx="2783194" cy="2094798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02540" y="1405973"/>
            <a:ext cx="2568436" cy="43868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010" y="3642979"/>
            <a:ext cx="3171026" cy="23775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776" y="1155700"/>
            <a:ext cx="3102260" cy="23260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40619" y="5403628"/>
            <a:ext cx="1704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A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  <a:r>
              <a:rPr lang="en-AU" sz="14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MODIS</a:t>
            </a:r>
            <a:r>
              <a:rPr lang="en-A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-4.82h </a:t>
            </a:r>
          </a:p>
          <a:p>
            <a:r>
              <a:rPr lang="el-G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A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  <a:r>
              <a:rPr lang="en-AU" sz="14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VIIRS</a:t>
            </a:r>
            <a:r>
              <a:rPr lang="en-A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A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-2.20h </a:t>
            </a:r>
            <a:endParaRPr lang="en-A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5099" y="6488668"/>
            <a:ext cx="3557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Nick.Hardman-Mountford@csiro.au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55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35" y="997836"/>
            <a:ext cx="8741039" cy="2252325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72" y="3921110"/>
            <a:ext cx="1115483" cy="2544708"/>
          </a:xfrm>
          <a:prstGeom prst="rect">
            <a:avLst/>
          </a:prstGeom>
        </p:spPr>
      </p:pic>
      <p:pic>
        <p:nvPicPr>
          <p:cNvPr id="6" name="Image 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980" y="3921110"/>
            <a:ext cx="2265045" cy="1700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10" y="3921110"/>
            <a:ext cx="1541780" cy="210312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8" name="Image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90" y="3852916"/>
            <a:ext cx="1569085" cy="2216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3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80" y="3852916"/>
            <a:ext cx="1459865" cy="219138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1717416" y="6092351"/>
            <a:ext cx="723637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AU" sz="1700" dirty="0" smtClean="0">
                <a:solidFill>
                  <a:prstClr val="white"/>
                </a:solidFill>
                <a:cs typeface="Corbel"/>
              </a:rPr>
              <a:t>Combination of autonomous platforms to collect optical and radiometry data in </a:t>
            </a:r>
            <a:r>
              <a:rPr lang="en-AU" sz="1700" dirty="0" smtClean="0">
                <a:solidFill>
                  <a:srgbClr val="FFFF00"/>
                </a:solidFill>
                <a:cs typeface="Corbel"/>
              </a:rPr>
              <a:t>support to ocean colour remote sensing validation and algorithm development</a:t>
            </a:r>
            <a:endParaRPr lang="en-AU" sz="1700" dirty="0">
              <a:solidFill>
                <a:srgbClr val="FFFF00"/>
              </a:solidFill>
              <a:cs typeface="Corbe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3492" y="320658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AU" dirty="0" smtClean="0">
                <a:solidFill>
                  <a:prstClr val="white"/>
                </a:solidFill>
                <a:cs typeface="Corbel"/>
              </a:rPr>
              <a:t>Partners: UTAS, CSIRO, CNRS (France), NASA &amp; U Maine (USA), U Sherbrooke (Canada)</a:t>
            </a:r>
          </a:p>
          <a:p>
            <a:pPr algn="ctr" defTabSz="457200"/>
            <a:r>
              <a:rPr lang="en-AU" dirty="0" smtClean="0">
                <a:solidFill>
                  <a:prstClr val="white"/>
                </a:solidFill>
                <a:cs typeface="Corbel"/>
              </a:rPr>
              <a:t>(</a:t>
            </a:r>
            <a:r>
              <a:rPr lang="en-AU" dirty="0" smtClean="0">
                <a:solidFill>
                  <a:srgbClr val="FFFF00"/>
                </a:solidFill>
                <a:cs typeface="Corbel"/>
              </a:rPr>
              <a:t>ARC DP16 </a:t>
            </a:r>
            <a:r>
              <a:rPr lang="en-AU" dirty="0" smtClean="0">
                <a:solidFill>
                  <a:prstClr val="white"/>
                </a:solidFill>
                <a:cs typeface="Corbel"/>
              </a:rPr>
              <a:t>“Discovery” proposal)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3868" y="3071899"/>
            <a:ext cx="8135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AU" sz="800" smtClean="0">
                <a:solidFill>
                  <a:srgbClr val="000000"/>
                </a:solidFill>
                <a:cs typeface="Corbel"/>
              </a:rPr>
              <a:t>© NASA/GSFC</a:t>
            </a:r>
            <a:endParaRPr lang="en-AU" sz="800">
              <a:solidFill>
                <a:srgbClr val="000000"/>
              </a:solidFill>
              <a:cs typeface="Corbe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57699" y="1197185"/>
            <a:ext cx="164664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AU" sz="900" smtClean="0">
                <a:solidFill>
                  <a:prstClr val="black"/>
                </a:solidFill>
                <a:cs typeface="Corbel"/>
              </a:rPr>
              <a:t>From Johnson et al., JGR, 2013</a:t>
            </a:r>
            <a:endParaRPr lang="en-AU" sz="900">
              <a:solidFill>
                <a:prstClr val="black"/>
              </a:solidFill>
              <a:cs typeface="Corbe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0991" y="-84067"/>
            <a:ext cx="89830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AU" sz="3200" dirty="0">
                <a:solidFill>
                  <a:srgbClr val="FFFF00"/>
                </a:solidFill>
                <a:cs typeface="Corbel"/>
              </a:rPr>
              <a:t>B</a:t>
            </a:r>
            <a:r>
              <a:rPr lang="en-AU" sz="3200" dirty="0" smtClean="0">
                <a:solidFill>
                  <a:srgbClr val="FFFF00"/>
                </a:solidFill>
                <a:cs typeface="Corbel"/>
              </a:rPr>
              <a:t>io-optics &amp; ocean colour remote sensing in the southern ocean</a:t>
            </a:r>
            <a:endParaRPr lang="en-AU" sz="3200" dirty="0">
              <a:solidFill>
                <a:srgbClr val="FFFF00"/>
              </a:solidFill>
              <a:cs typeface="Corbe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19324" y="547948"/>
            <a:ext cx="3557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David.Antoine@curtin.edu.au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2878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991" y="-84067"/>
            <a:ext cx="89830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AU" sz="3200" dirty="0">
                <a:solidFill>
                  <a:srgbClr val="FFFF00"/>
                </a:solidFill>
                <a:cs typeface="Corbel"/>
              </a:rPr>
              <a:t>B</a:t>
            </a:r>
            <a:r>
              <a:rPr lang="en-AU" sz="3200" dirty="0" smtClean="0">
                <a:solidFill>
                  <a:srgbClr val="FFFF00"/>
                </a:solidFill>
                <a:cs typeface="Corbel"/>
              </a:rPr>
              <a:t>io-optics &amp; ocean colour remote sensing in the southern ocean</a:t>
            </a:r>
            <a:endParaRPr lang="en-AU" sz="3200" dirty="0">
              <a:solidFill>
                <a:srgbClr val="FFFF00"/>
              </a:solidFill>
              <a:cs typeface="Corbel"/>
            </a:endParaRPr>
          </a:p>
        </p:txBody>
      </p:sp>
      <p:pic>
        <p:nvPicPr>
          <p:cNvPr id="3" name="Picture 2" descr="antarctica_eng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9" t="11697" r="21624" b="11714"/>
          <a:stretch/>
        </p:blipFill>
        <p:spPr>
          <a:xfrm>
            <a:off x="2661982" y="1546705"/>
            <a:ext cx="5040000" cy="4946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2432" y="1005374"/>
            <a:ext cx="8677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AU" dirty="0" smtClean="0">
                <a:solidFill>
                  <a:srgbClr val="FFFF00"/>
                </a:solidFill>
                <a:cs typeface="Corbel"/>
              </a:rPr>
              <a:t>The “Antarctic Circumpolar Expedition” (ACE) Dec 2016 – Feb 2017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912" y="1546705"/>
            <a:ext cx="1884133" cy="12560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9131" y="2957487"/>
            <a:ext cx="228715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AU" dirty="0" smtClean="0">
                <a:solidFill>
                  <a:srgbClr val="FFFF00"/>
                </a:solidFill>
                <a:cs typeface="Corbel"/>
              </a:rPr>
              <a:t>Partners:</a:t>
            </a:r>
          </a:p>
          <a:p>
            <a:pPr marL="285750" indent="-285750" defTabSz="457200">
              <a:buFontTx/>
              <a:buChar char="-"/>
            </a:pPr>
            <a:r>
              <a:rPr lang="en-AU" dirty="0" err="1" smtClean="0">
                <a:solidFill>
                  <a:prstClr val="white"/>
                </a:solidFill>
                <a:cs typeface="Corbel"/>
              </a:rPr>
              <a:t>UTas</a:t>
            </a:r>
            <a:endParaRPr lang="en-AU" dirty="0" smtClean="0">
              <a:solidFill>
                <a:prstClr val="white"/>
              </a:solidFill>
              <a:cs typeface="Corbel"/>
            </a:endParaRPr>
          </a:p>
          <a:p>
            <a:pPr marL="285750" indent="-285750" defTabSz="457200">
              <a:buFontTx/>
              <a:buChar char="-"/>
            </a:pPr>
            <a:r>
              <a:rPr lang="en-AU" dirty="0" smtClean="0">
                <a:solidFill>
                  <a:prstClr val="white"/>
                </a:solidFill>
                <a:cs typeface="Corbel"/>
              </a:rPr>
              <a:t>CSIRO</a:t>
            </a:r>
          </a:p>
          <a:p>
            <a:pPr marL="285750" indent="-285750" defTabSz="457200">
              <a:buFontTx/>
              <a:buChar char="-"/>
            </a:pPr>
            <a:r>
              <a:rPr lang="en-AU" dirty="0" smtClean="0">
                <a:solidFill>
                  <a:prstClr val="white"/>
                </a:solidFill>
                <a:cs typeface="Corbel"/>
              </a:rPr>
              <a:t>NASA</a:t>
            </a:r>
          </a:p>
          <a:p>
            <a:pPr marL="285750" indent="-285750" defTabSz="457200">
              <a:buFontTx/>
              <a:buChar char="-"/>
            </a:pPr>
            <a:r>
              <a:rPr lang="en-AU" dirty="0" smtClean="0">
                <a:solidFill>
                  <a:prstClr val="white"/>
                </a:solidFill>
                <a:cs typeface="Corbel"/>
              </a:rPr>
              <a:t>CNRS (France)</a:t>
            </a:r>
          </a:p>
          <a:p>
            <a:pPr marL="285750" indent="-285750" defTabSz="457200">
              <a:buFontTx/>
              <a:buChar char="-"/>
            </a:pPr>
            <a:r>
              <a:rPr lang="en-AU" dirty="0" smtClean="0">
                <a:solidFill>
                  <a:prstClr val="white"/>
                </a:solidFill>
                <a:cs typeface="Corbel"/>
              </a:rPr>
              <a:t>CSIR (South Africa)</a:t>
            </a:r>
          </a:p>
          <a:p>
            <a:pPr marL="285750" indent="-285750" defTabSz="457200">
              <a:buFontTx/>
              <a:buChar char="-"/>
            </a:pPr>
            <a:r>
              <a:rPr lang="en-AU" dirty="0" err="1" smtClean="0">
                <a:solidFill>
                  <a:prstClr val="white"/>
                </a:solidFill>
                <a:cs typeface="Corbel"/>
              </a:rPr>
              <a:t>Uni</a:t>
            </a:r>
            <a:r>
              <a:rPr lang="en-AU" dirty="0" smtClean="0">
                <a:solidFill>
                  <a:prstClr val="white"/>
                </a:solidFill>
                <a:cs typeface="Corbel"/>
              </a:rPr>
              <a:t> Sherbrooke (Canada)</a:t>
            </a:r>
          </a:p>
          <a:p>
            <a:pPr marL="285750" indent="-285750" defTabSz="457200">
              <a:buFontTx/>
              <a:buChar char="-"/>
            </a:pPr>
            <a:r>
              <a:rPr lang="en-AU" dirty="0" err="1" smtClean="0">
                <a:solidFill>
                  <a:prstClr val="white"/>
                </a:solidFill>
                <a:cs typeface="Corbel"/>
              </a:rPr>
              <a:t>Uni</a:t>
            </a:r>
            <a:r>
              <a:rPr lang="en-AU" dirty="0" smtClean="0">
                <a:solidFill>
                  <a:prstClr val="white"/>
                </a:solidFill>
                <a:cs typeface="Corbel"/>
              </a:rPr>
              <a:t> Maine (USA)</a:t>
            </a:r>
          </a:p>
          <a:p>
            <a:pPr marL="285750" indent="-285750" defTabSz="457200">
              <a:buFontTx/>
              <a:buChar char="-"/>
            </a:pPr>
            <a:r>
              <a:rPr lang="en-AU" dirty="0" smtClean="0">
                <a:solidFill>
                  <a:prstClr val="white"/>
                </a:solidFill>
                <a:cs typeface="Corbel"/>
              </a:rPr>
              <a:t>Bigelow Lab (USA)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19324" y="547948"/>
            <a:ext cx="3557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David.Antoine@curtin.edu.au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8162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494" y="0"/>
            <a:ext cx="89830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AU" sz="3200" dirty="0" smtClean="0">
                <a:solidFill>
                  <a:srgbClr val="FFFF00"/>
                </a:solidFill>
                <a:cs typeface="Corbel"/>
              </a:rPr>
              <a:t>Indian Ocean bio-optical profiling mooring off Perth</a:t>
            </a:r>
            <a:endParaRPr lang="en-AU" sz="3200" dirty="0">
              <a:solidFill>
                <a:srgbClr val="FFFF00"/>
              </a:solidFill>
              <a:cs typeface="Corbe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5808" y="4788085"/>
            <a:ext cx="86776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AU" dirty="0" smtClean="0">
                <a:solidFill>
                  <a:prstClr val="white"/>
                </a:solidFill>
                <a:cs typeface="Corbel"/>
              </a:rPr>
              <a:t>Related to validation and analysis of “ocean colour” satellite remote sensing observations, and to deriving water quality &amp; primary productivity from satellite observations</a:t>
            </a:r>
          </a:p>
          <a:p>
            <a:pPr algn="ctr" defTabSz="457200"/>
            <a:r>
              <a:rPr lang="en-AU" dirty="0" smtClean="0">
                <a:solidFill>
                  <a:prstClr val="white"/>
                </a:solidFill>
                <a:cs typeface="Corbel"/>
              </a:rPr>
              <a:t> </a:t>
            </a:r>
          </a:p>
          <a:p>
            <a:pPr algn="ctr" defTabSz="457200"/>
            <a:r>
              <a:rPr lang="en-AU" dirty="0" smtClean="0">
                <a:solidFill>
                  <a:srgbClr val="FFFF00"/>
                </a:solidFill>
                <a:cs typeface="Corbel"/>
              </a:rPr>
              <a:t>ARC LIEF 16,  </a:t>
            </a:r>
            <a:r>
              <a:rPr lang="en-AU" dirty="0" smtClean="0">
                <a:solidFill>
                  <a:prstClr val="white"/>
                </a:solidFill>
                <a:cs typeface="Corbel"/>
              </a:rPr>
              <a:t>Partners: </a:t>
            </a:r>
            <a:r>
              <a:rPr lang="en-AU" dirty="0" err="1" smtClean="0">
                <a:solidFill>
                  <a:prstClr val="white"/>
                </a:solidFill>
                <a:cs typeface="Corbel"/>
              </a:rPr>
              <a:t>UTSydney</a:t>
            </a:r>
            <a:r>
              <a:rPr lang="en-AU" dirty="0" smtClean="0">
                <a:solidFill>
                  <a:prstClr val="white"/>
                </a:solidFill>
                <a:cs typeface="Corbel"/>
              </a:rPr>
              <a:t>, CSIRO, WA Water Corporation, WA </a:t>
            </a:r>
            <a:r>
              <a:rPr lang="en-AU" dirty="0" err="1" smtClean="0">
                <a:solidFill>
                  <a:prstClr val="white"/>
                </a:solidFill>
                <a:cs typeface="Corbel"/>
              </a:rPr>
              <a:t>Dept</a:t>
            </a:r>
            <a:r>
              <a:rPr lang="en-AU" dirty="0" smtClean="0">
                <a:solidFill>
                  <a:prstClr val="white"/>
                </a:solidFill>
                <a:cs typeface="Corbel"/>
              </a:rPr>
              <a:t> of Fisheries</a:t>
            </a:r>
          </a:p>
        </p:txBody>
      </p:sp>
      <p:pic>
        <p:nvPicPr>
          <p:cNvPr id="6" name="Picture 5" descr="chlorophy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262" y="1421991"/>
            <a:ext cx="4162224" cy="2717007"/>
          </a:xfrm>
          <a:prstGeom prst="rect">
            <a:avLst/>
          </a:prstGeom>
        </p:spPr>
      </p:pic>
      <p:pic>
        <p:nvPicPr>
          <p:cNvPr id="7" name="Picture 6" descr="P1040124 - Cropped Slightly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08" y="1421990"/>
            <a:ext cx="1989536" cy="3100890"/>
          </a:xfrm>
          <a:prstGeom prst="rect">
            <a:avLst/>
          </a:prstGeom>
        </p:spPr>
      </p:pic>
      <p:pic>
        <p:nvPicPr>
          <p:cNvPr id="8" name="Picture 7" descr="P1040139 (Large)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685" y="1421991"/>
            <a:ext cx="2325667" cy="31008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19324" y="547948"/>
            <a:ext cx="3557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David.Antoine@curtin.edu.au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2878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391" y="0"/>
            <a:ext cx="61928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AU" sz="2400" dirty="0" smtClean="0">
                <a:solidFill>
                  <a:prstClr val="white"/>
                </a:solidFill>
                <a:cs typeface="Corbel"/>
              </a:rPr>
              <a:t>Research voyages on </a:t>
            </a:r>
            <a:r>
              <a:rPr lang="en-AU" sz="2400" dirty="0" smtClean="0">
                <a:solidFill>
                  <a:srgbClr val="FFFF00"/>
                </a:solidFill>
                <a:cs typeface="Corbel"/>
              </a:rPr>
              <a:t>R/V Investigator </a:t>
            </a:r>
            <a:r>
              <a:rPr lang="en-AU" sz="2400" dirty="0" smtClean="0">
                <a:solidFill>
                  <a:prstClr val="white"/>
                </a:solidFill>
                <a:cs typeface="Corbel"/>
              </a:rPr>
              <a:t>in the frame of the </a:t>
            </a:r>
            <a:r>
              <a:rPr lang="en-AU" sz="2400" dirty="0" smtClean="0">
                <a:solidFill>
                  <a:srgbClr val="FFFF00"/>
                </a:solidFill>
                <a:cs typeface="Corbel"/>
              </a:rPr>
              <a:t>“IIOE-2” </a:t>
            </a:r>
            <a:br>
              <a:rPr lang="en-AU" sz="2400" dirty="0" smtClean="0">
                <a:solidFill>
                  <a:srgbClr val="FFFF00"/>
                </a:solidFill>
                <a:cs typeface="Corbel"/>
              </a:rPr>
            </a:br>
            <a:r>
              <a:rPr lang="en-AU" sz="2400" dirty="0" smtClean="0">
                <a:solidFill>
                  <a:srgbClr val="FFFFFF"/>
                </a:solidFill>
                <a:cs typeface="Corbel"/>
              </a:rPr>
              <a:t>(International Indian Ocean Expedition 2)</a:t>
            </a:r>
          </a:p>
          <a:p>
            <a:pPr defTabSz="457200"/>
            <a:r>
              <a:rPr lang="en-AU" sz="1600" dirty="0" smtClean="0">
                <a:solidFill>
                  <a:prstClr val="white"/>
                </a:solidFill>
                <a:cs typeface="Corbel"/>
              </a:rPr>
              <a:t>(proposals submitted 4</a:t>
            </a:r>
            <a:r>
              <a:rPr lang="en-AU" sz="1600" baseline="30000" dirty="0" smtClean="0">
                <a:solidFill>
                  <a:prstClr val="white"/>
                </a:solidFill>
                <a:cs typeface="Corbel"/>
              </a:rPr>
              <a:t>th</a:t>
            </a:r>
            <a:r>
              <a:rPr lang="en-AU" sz="1600" dirty="0" smtClean="0">
                <a:solidFill>
                  <a:prstClr val="white"/>
                </a:solidFill>
                <a:cs typeface="Corbel"/>
              </a:rPr>
              <a:t> September 2015)</a:t>
            </a:r>
            <a:endParaRPr lang="en-AU" sz="1600" dirty="0">
              <a:solidFill>
                <a:prstClr val="white"/>
              </a:solidFill>
              <a:cs typeface="Corbel"/>
            </a:endParaRPr>
          </a:p>
        </p:txBody>
      </p:sp>
      <p:pic>
        <p:nvPicPr>
          <p:cNvPr id="3" name="Picture 2" descr="Description: WA_cruise_2012proposal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78" y="1828013"/>
            <a:ext cx="3394316" cy="4768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Macintosh HD:Users:jow0:Documents:Work:Voyages:Investigator:2017-18_Whittaker:VoyagePlan_AllYears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688" y="2095857"/>
            <a:ext cx="4422508" cy="364962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827584" y="1486525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AU" dirty="0" smtClean="0">
                <a:solidFill>
                  <a:prstClr val="white"/>
                </a:solidFill>
                <a:cs typeface="Corbel"/>
              </a:rPr>
              <a:t>2018; led by Murdoch </a:t>
            </a:r>
            <a:r>
              <a:rPr lang="en-AU" dirty="0" err="1" smtClean="0">
                <a:solidFill>
                  <a:prstClr val="white"/>
                </a:solidFill>
                <a:cs typeface="Corbel"/>
              </a:rPr>
              <a:t>Uni</a:t>
            </a:r>
            <a:r>
              <a:rPr lang="en-AU" dirty="0" smtClean="0">
                <a:solidFill>
                  <a:prstClr val="white"/>
                </a:solidFill>
                <a:cs typeface="Corbel"/>
              </a:rPr>
              <a:t> 	</a:t>
            </a:r>
            <a:endParaRPr lang="en-AU" dirty="0" smtClean="0">
              <a:solidFill>
                <a:srgbClr val="FF0000"/>
              </a:solidFill>
              <a:cs typeface="Corbe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37210" y="1691516"/>
            <a:ext cx="2423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AU" dirty="0" smtClean="0">
                <a:solidFill>
                  <a:prstClr val="white"/>
                </a:solidFill>
                <a:cs typeface="Corbel"/>
              </a:rPr>
              <a:t>2019, led by </a:t>
            </a:r>
            <a:r>
              <a:rPr lang="en-AU" dirty="0" err="1" smtClean="0">
                <a:solidFill>
                  <a:prstClr val="white"/>
                </a:solidFill>
                <a:cs typeface="Corbel"/>
              </a:rPr>
              <a:t>UTas</a:t>
            </a:r>
            <a:endParaRPr lang="en-AU" dirty="0" smtClean="0">
              <a:solidFill>
                <a:srgbClr val="FF0000"/>
              </a:solidFill>
              <a:cs typeface="Corbe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31388" y="5745481"/>
            <a:ext cx="49875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AU" dirty="0" smtClean="0">
                <a:solidFill>
                  <a:prstClr val="white"/>
                </a:solidFill>
                <a:cs typeface="Corbel"/>
              </a:rPr>
              <a:t>Curtin </a:t>
            </a:r>
            <a:r>
              <a:rPr lang="en-AU" dirty="0" err="1" smtClean="0">
                <a:solidFill>
                  <a:prstClr val="white"/>
                </a:solidFill>
                <a:cs typeface="Corbel"/>
              </a:rPr>
              <a:t>Uni</a:t>
            </a:r>
            <a:r>
              <a:rPr lang="en-AU" dirty="0" smtClean="0">
                <a:solidFill>
                  <a:prstClr val="white"/>
                </a:solidFill>
                <a:cs typeface="Corbel"/>
              </a:rPr>
              <a:t> Leading the bio-optics, satellite ocean colour and primary production sub-group (~ 10 people)  </a:t>
            </a:r>
            <a:r>
              <a:rPr lang="en-AU" dirty="0" smtClean="0">
                <a:solidFill>
                  <a:srgbClr val="FFFF00"/>
                </a:solidFill>
                <a:cs typeface="Corbel"/>
              </a:rPr>
              <a:t>UTS, </a:t>
            </a:r>
            <a:r>
              <a:rPr lang="en-AU" dirty="0" err="1" smtClean="0">
                <a:solidFill>
                  <a:srgbClr val="FFFF00"/>
                </a:solidFill>
                <a:cs typeface="Corbel"/>
              </a:rPr>
              <a:t>UTas</a:t>
            </a:r>
            <a:r>
              <a:rPr lang="en-AU" dirty="0" smtClean="0">
                <a:solidFill>
                  <a:srgbClr val="FFFF00"/>
                </a:solidFill>
                <a:cs typeface="Corbel"/>
              </a:rPr>
              <a:t>, CSIRO, SARDI, CNRS</a:t>
            </a:r>
          </a:p>
        </p:txBody>
      </p:sp>
      <p:pic>
        <p:nvPicPr>
          <p:cNvPr id="8" name="Picture 7" descr="CSIRO_ScienceImage_2363_RV_Investigator_side_view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558" y="615891"/>
            <a:ext cx="2004638" cy="13353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59988" y="72460"/>
            <a:ext cx="3084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David.Antoine@curtin.edu.au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4887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60000" y="1276350"/>
            <a:ext cx="8517300" cy="4559301"/>
          </a:xfrm>
        </p:spPr>
        <p:txBody>
          <a:bodyPr/>
          <a:lstStyle/>
          <a:p>
            <a:r>
              <a:rPr lang="en-AU" dirty="0" smtClean="0"/>
              <a:t>Information services and decision support research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920211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075" y="47396"/>
            <a:ext cx="8229600" cy="778098"/>
          </a:xfrm>
        </p:spPr>
        <p:txBody>
          <a:bodyPr>
            <a:noAutofit/>
          </a:bodyPr>
          <a:lstStyle/>
          <a:p>
            <a:r>
              <a:rPr lang="en-AU" sz="3600" dirty="0" smtClean="0">
                <a:solidFill>
                  <a:srgbClr val="000000"/>
                </a:solidFill>
              </a:rPr>
              <a:t>E-Reefs: Marine Water Quality Dashboard</a:t>
            </a:r>
            <a:endParaRPr lang="en-AU" sz="3600" dirty="0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 txBox="1">
            <a:spLocks/>
          </p:cNvSpPr>
          <p:nvPr/>
        </p:nvSpPr>
        <p:spPr>
          <a:xfrm>
            <a:off x="158750" y="1063625"/>
            <a:ext cx="4241800" cy="4678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altLang="en-US" sz="2600" dirty="0" smtClean="0">
                <a:latin typeface="Arial" charset="0"/>
                <a:cs typeface="Arial" charset="0"/>
              </a:rPr>
              <a:t>Dashboard</a:t>
            </a:r>
          </a:p>
        </p:txBody>
      </p:sp>
      <p:sp>
        <p:nvSpPr>
          <p:cNvPr id="9" name="Rectangle 9"/>
          <p:cNvSpPr txBox="1">
            <a:spLocks/>
          </p:cNvSpPr>
          <p:nvPr/>
        </p:nvSpPr>
        <p:spPr>
          <a:xfrm>
            <a:off x="4110430" y="1063625"/>
            <a:ext cx="4243388" cy="46783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altLang="en-US" sz="2600" dirty="0" smtClean="0">
                <a:latin typeface="Arial" charset="0"/>
                <a:cs typeface="Arial" charset="0"/>
              </a:rPr>
              <a:t>Data service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41475"/>
            <a:ext cx="3698875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81" b="6107"/>
          <a:stretch>
            <a:fillRect/>
          </a:stretch>
        </p:blipFill>
        <p:spPr bwMode="auto">
          <a:xfrm>
            <a:off x="4191000" y="1641475"/>
            <a:ext cx="4657725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0" r="14679" b="33006"/>
          <a:stretch>
            <a:fillRect/>
          </a:stretch>
        </p:blipFill>
        <p:spPr bwMode="auto">
          <a:xfrm>
            <a:off x="4400550" y="2665413"/>
            <a:ext cx="4562475" cy="260191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20" r="22002" b="5145"/>
          <a:stretch>
            <a:fillRect/>
          </a:stretch>
        </p:blipFill>
        <p:spPr bwMode="auto">
          <a:xfrm>
            <a:off x="6105525" y="3835400"/>
            <a:ext cx="2114550" cy="20828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19075" y="5557322"/>
            <a:ext cx="23270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 smtClean="0"/>
              <a:t>http</a:t>
            </a:r>
            <a:r>
              <a:rPr lang="en-AU" dirty="0"/>
              <a:t>://</a:t>
            </a:r>
            <a:r>
              <a:rPr lang="en-AU" dirty="0" smtClean="0"/>
              <a:t>ereefs.org.au/</a:t>
            </a:r>
            <a:endParaRPr lang="en-AU" dirty="0"/>
          </a:p>
        </p:txBody>
      </p:sp>
      <p:sp>
        <p:nvSpPr>
          <p:cNvPr id="5" name="Rectangle 4"/>
          <p:cNvSpPr/>
          <p:nvPr/>
        </p:nvSpPr>
        <p:spPr>
          <a:xfrm>
            <a:off x="154380" y="616520"/>
            <a:ext cx="4473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/>
              <a:t>http://www.bom.gov.au/marinewaterquality/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4380" y="6419088"/>
            <a:ext cx="3557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Thomas.Schroeder@csiro.au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92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Overview</a:t>
            </a:r>
            <a:endParaRPr lang="en-AU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AU" b="1" dirty="0" smtClean="0"/>
              <a:t>National Coordination and Landscape</a:t>
            </a:r>
          </a:p>
          <a:p>
            <a:pPr lvl="1"/>
            <a:r>
              <a:rPr lang="en-AU" dirty="0" smtClean="0"/>
              <a:t>Copernicus Data Hub</a:t>
            </a:r>
          </a:p>
          <a:p>
            <a:pPr lvl="1"/>
            <a:r>
              <a:rPr lang="en-AU" dirty="0" smtClean="0"/>
              <a:t>Australian Geoscience Data Cube</a:t>
            </a:r>
          </a:p>
          <a:p>
            <a:r>
              <a:rPr lang="en-AU" b="1" dirty="0" smtClean="0"/>
              <a:t>Validation activities</a:t>
            </a:r>
          </a:p>
          <a:p>
            <a:pPr lvl="1"/>
            <a:r>
              <a:rPr lang="en-AU" dirty="0" smtClean="0"/>
              <a:t>IMOS: Lucinda Jetty, Bio-optical database, Moorings and Gliders</a:t>
            </a:r>
          </a:p>
          <a:p>
            <a:pPr lvl="1"/>
            <a:r>
              <a:rPr lang="en-AU" dirty="0" smtClean="0"/>
              <a:t>Biogeochemical Argo</a:t>
            </a:r>
          </a:p>
          <a:p>
            <a:pPr lvl="1"/>
            <a:r>
              <a:rPr lang="en-AU" dirty="0" smtClean="0"/>
              <a:t>Southern Ocean Bio-Optics</a:t>
            </a:r>
          </a:p>
          <a:p>
            <a:pPr lvl="1"/>
            <a:r>
              <a:rPr lang="en-AU" dirty="0" smtClean="0"/>
              <a:t>Marine Productivity Data Buoy</a:t>
            </a:r>
          </a:p>
          <a:p>
            <a:pPr lvl="1"/>
            <a:r>
              <a:rPr lang="en-AU" dirty="0" smtClean="0"/>
              <a:t>International Indian Ocean Expedition 2 opportunities</a:t>
            </a:r>
          </a:p>
          <a:p>
            <a:r>
              <a:rPr lang="en-AU" b="1" dirty="0" smtClean="0"/>
              <a:t>Information services and decision support</a:t>
            </a:r>
          </a:p>
          <a:p>
            <a:pPr lvl="1"/>
            <a:r>
              <a:rPr lang="en-AU" dirty="0" smtClean="0"/>
              <a:t>E-reefs</a:t>
            </a:r>
          </a:p>
          <a:p>
            <a:pPr lvl="1"/>
            <a:r>
              <a:rPr lang="en-AU" dirty="0" smtClean="0"/>
              <a:t>WAMSI</a:t>
            </a:r>
          </a:p>
          <a:p>
            <a:r>
              <a:rPr lang="en-AU" b="1" dirty="0" smtClean="0"/>
              <a:t>Modelling ocean colour</a:t>
            </a:r>
          </a:p>
          <a:p>
            <a:pPr lvl="1"/>
            <a:endParaRPr lang="en-AU" dirty="0" smtClean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5274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/>
          <a:srcRect l="33990" t="23012" r="32100" b="26723"/>
          <a:stretch>
            <a:fillRect/>
          </a:stretch>
        </p:blipFill>
        <p:spPr bwMode="auto">
          <a:xfrm>
            <a:off x="7427356" y="2766069"/>
            <a:ext cx="1716644" cy="1872838"/>
          </a:xfrm>
          <a:prstGeom prst="rect">
            <a:avLst/>
          </a:prstGeom>
          <a:noFill/>
          <a:ln w="28575" cap="rnd" cmpd="sng">
            <a:solidFill>
              <a:schemeClr val="tx1"/>
            </a:solidFill>
            <a:prstDash val="dash"/>
            <a:round/>
            <a:headEnd/>
            <a:tailEnd/>
          </a:ln>
        </p:spPr>
      </p:pic>
      <p:pic>
        <p:nvPicPr>
          <p:cNvPr id="9420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1152525"/>
            <a:ext cx="3983038" cy="5626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42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7176" y="80963"/>
            <a:ext cx="6248400" cy="900112"/>
          </a:xfrm>
        </p:spPr>
        <p:txBody>
          <a:bodyPr>
            <a:normAutofit fontScale="90000"/>
          </a:bodyPr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smtClean="0"/>
              <a:t>Assessing compliance with Water Quality Guidelines</a:t>
            </a:r>
          </a:p>
        </p:txBody>
      </p:sp>
      <p:pic>
        <p:nvPicPr>
          <p:cNvPr id="9421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1209675"/>
            <a:ext cx="3859212" cy="5033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421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1208088"/>
            <a:ext cx="3925887" cy="5116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4214" name="Rectangle 6"/>
          <p:cNvSpPr>
            <a:spLocks noChangeArrowheads="1"/>
          </p:cNvSpPr>
          <p:nvPr/>
        </p:nvSpPr>
        <p:spPr bwMode="auto">
          <a:xfrm>
            <a:off x="3309937" y="3468688"/>
            <a:ext cx="1435100" cy="866775"/>
          </a:xfrm>
          <a:prstGeom prst="rect">
            <a:avLst/>
          </a:prstGeom>
          <a:noFill/>
          <a:ln w="5724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240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4215" name="Rectangle 7"/>
          <p:cNvSpPr>
            <a:spLocks noChangeArrowheads="1"/>
          </p:cNvSpPr>
          <p:nvPr/>
        </p:nvSpPr>
        <p:spPr bwMode="auto">
          <a:xfrm>
            <a:off x="5743575" y="3492500"/>
            <a:ext cx="1435100" cy="866775"/>
          </a:xfrm>
          <a:prstGeom prst="rect">
            <a:avLst/>
          </a:prstGeom>
          <a:noFill/>
          <a:ln w="5724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240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4216" name="Rectangle 8"/>
          <p:cNvSpPr>
            <a:spLocks noChangeArrowheads="1"/>
          </p:cNvSpPr>
          <p:nvPr/>
        </p:nvSpPr>
        <p:spPr bwMode="auto">
          <a:xfrm>
            <a:off x="1282700" y="3513138"/>
            <a:ext cx="1435100" cy="866775"/>
          </a:xfrm>
          <a:prstGeom prst="rect">
            <a:avLst/>
          </a:prstGeom>
          <a:noFill/>
          <a:ln w="5724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240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7" cstate="print"/>
          <a:srcRect t="38889" b="2778"/>
          <a:stretch>
            <a:fillRect/>
          </a:stretch>
        </p:blipFill>
        <p:spPr bwMode="auto">
          <a:xfrm>
            <a:off x="6388996" y="14288"/>
            <a:ext cx="2755004" cy="2743200"/>
          </a:xfrm>
          <a:prstGeom prst="rect">
            <a:avLst/>
          </a:prstGeom>
          <a:noFill/>
          <a:ln w="25400" cap="rnd" cmpd="sng">
            <a:solidFill>
              <a:schemeClr val="tx1"/>
            </a:solidFill>
            <a:prstDash val="dash"/>
            <a:round/>
            <a:headEnd/>
            <a:tailEnd/>
          </a:ln>
        </p:spPr>
      </p:pic>
      <p:sp>
        <p:nvSpPr>
          <p:cNvPr id="11" name="Rectangle 10"/>
          <p:cNvSpPr/>
          <p:nvPr/>
        </p:nvSpPr>
        <p:spPr bwMode="auto">
          <a:xfrm>
            <a:off x="6248400" y="1919288"/>
            <a:ext cx="2895600" cy="22860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US" smtClean="0">
              <a:solidFill>
                <a:srgbClr val="FBFE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4637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7947" y="-84067"/>
            <a:ext cx="91619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AU" sz="3200" dirty="0">
                <a:solidFill>
                  <a:srgbClr val="FFFF00"/>
                </a:solidFill>
                <a:cs typeface="Corbel"/>
              </a:rPr>
              <a:t>R</a:t>
            </a:r>
            <a:r>
              <a:rPr lang="en-AU" sz="3200" dirty="0" smtClean="0">
                <a:solidFill>
                  <a:srgbClr val="FFFF00"/>
                </a:solidFill>
                <a:cs typeface="Corbel"/>
              </a:rPr>
              <a:t>emote sensing on the NW Shelf </a:t>
            </a:r>
            <a:br>
              <a:rPr lang="en-AU" sz="3200" dirty="0" smtClean="0">
                <a:solidFill>
                  <a:srgbClr val="FFFF00"/>
                </a:solidFill>
                <a:cs typeface="Corbel"/>
              </a:rPr>
            </a:br>
            <a:r>
              <a:rPr lang="en-AU" sz="3200" dirty="0" smtClean="0">
                <a:solidFill>
                  <a:srgbClr val="FFFF00"/>
                </a:solidFill>
                <a:cs typeface="Corbel"/>
              </a:rPr>
              <a:t>(Pilbara and Kimberley)</a:t>
            </a:r>
            <a:endParaRPr lang="en-AU" sz="3200" dirty="0">
              <a:solidFill>
                <a:srgbClr val="FFFF00"/>
              </a:solidFill>
              <a:cs typeface="Corbe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2" y="3455884"/>
            <a:ext cx="88711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57200">
              <a:buClr>
                <a:srgbClr val="FFFF00"/>
              </a:buClr>
              <a:buSzPct val="120000"/>
              <a:buFont typeface="Wingdings" charset="2"/>
              <a:buChar char="²"/>
            </a:pPr>
            <a:r>
              <a:rPr lang="en-AU" sz="2800" dirty="0" smtClean="0">
                <a:solidFill>
                  <a:srgbClr val="FFFF00"/>
                </a:solidFill>
                <a:cs typeface="Corbel"/>
              </a:rPr>
              <a:t>WAMSI Kimberley Marine Research Program</a:t>
            </a:r>
          </a:p>
          <a:p>
            <a:pPr marL="800100" lvl="1" indent="-342900" defTabSz="457200">
              <a:buClr>
                <a:srgbClr val="FFFF00"/>
              </a:buClr>
              <a:buSzPct val="120000"/>
              <a:buFont typeface="Wingdings" charset="2"/>
              <a:buChar char="²"/>
            </a:pPr>
            <a:r>
              <a:rPr lang="en-AU" sz="2800" dirty="0" smtClean="0">
                <a:solidFill>
                  <a:prstClr val="white"/>
                </a:solidFill>
                <a:cs typeface="Corbel"/>
              </a:rPr>
              <a:t> Monitoring water turbidity on a regional scale</a:t>
            </a:r>
          </a:p>
          <a:p>
            <a:pPr marL="800100" lvl="1" indent="-342900" defTabSz="457200">
              <a:buClr>
                <a:srgbClr val="FFFF00"/>
              </a:buClr>
              <a:buSzPct val="120000"/>
              <a:buFont typeface="Wingdings" charset="2"/>
              <a:buChar char="²"/>
            </a:pPr>
            <a:r>
              <a:rPr lang="en-AU" sz="2800" dirty="0" smtClean="0">
                <a:solidFill>
                  <a:prstClr val="white"/>
                </a:solidFill>
                <a:cs typeface="Corbel"/>
              </a:rPr>
              <a:t> Spatial and temporal patterns and changes in turbidity/light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5180" y="1275353"/>
            <a:ext cx="3208618" cy="1942687"/>
          </a:xfrm>
          <a:prstGeom prst="rect">
            <a:avLst/>
          </a:prstGeom>
        </p:spPr>
      </p:pic>
      <p:pic>
        <p:nvPicPr>
          <p:cNvPr id="6" name="Content Placeholder 3" descr="montgomery_and_surround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69" b="23569"/>
          <a:stretch>
            <a:fillRect/>
          </a:stretch>
        </p:blipFill>
        <p:spPr>
          <a:xfrm>
            <a:off x="4204196" y="4820473"/>
            <a:ext cx="4939804" cy="203752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3081" y="1071061"/>
            <a:ext cx="591623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57200">
              <a:buClr>
                <a:srgbClr val="FFFF00"/>
              </a:buClr>
              <a:buSzPct val="120000"/>
              <a:buFont typeface="Wingdings" charset="2"/>
              <a:buChar char="²"/>
            </a:pPr>
            <a:r>
              <a:rPr lang="en-AU" sz="2800" dirty="0" smtClean="0">
                <a:solidFill>
                  <a:srgbClr val="FFFF00"/>
                </a:solidFill>
                <a:cs typeface="Corbel"/>
              </a:rPr>
              <a:t>WAMSI Dredge </a:t>
            </a:r>
            <a:r>
              <a:rPr lang="en-AU" sz="2800" dirty="0">
                <a:solidFill>
                  <a:srgbClr val="FFFF00"/>
                </a:solidFill>
                <a:cs typeface="Corbel"/>
              </a:rPr>
              <a:t>Node</a:t>
            </a:r>
          </a:p>
          <a:p>
            <a:pPr marL="800100" lvl="1" indent="-342900" defTabSz="457200">
              <a:buClr>
                <a:srgbClr val="FFFF00"/>
              </a:buClr>
              <a:buSzPct val="120000"/>
              <a:buFont typeface="Wingdings" charset="2"/>
              <a:buChar char="²"/>
            </a:pPr>
            <a:r>
              <a:rPr lang="en-AU" sz="2800" dirty="0">
                <a:solidFill>
                  <a:prstClr val="white"/>
                </a:solidFill>
                <a:cs typeface="Corbel"/>
              </a:rPr>
              <a:t> Routine monitoring of dredge </a:t>
            </a:r>
            <a:br>
              <a:rPr lang="en-AU" sz="2800" dirty="0">
                <a:solidFill>
                  <a:prstClr val="white"/>
                </a:solidFill>
                <a:cs typeface="Corbel"/>
              </a:rPr>
            </a:br>
            <a:r>
              <a:rPr lang="en-AU" sz="2800" dirty="0">
                <a:solidFill>
                  <a:prstClr val="white"/>
                </a:solidFill>
                <a:cs typeface="Corbel"/>
              </a:rPr>
              <a:t>plumes from space</a:t>
            </a:r>
          </a:p>
          <a:p>
            <a:pPr marL="800100" lvl="1" indent="-342900" defTabSz="457200">
              <a:buClr>
                <a:srgbClr val="FFFF00"/>
              </a:buClr>
              <a:buSzPct val="120000"/>
              <a:buFont typeface="Wingdings" charset="2"/>
              <a:buChar char="²"/>
            </a:pPr>
            <a:r>
              <a:rPr lang="en-AU" sz="2800" dirty="0">
                <a:solidFill>
                  <a:prstClr val="white"/>
                </a:solidFill>
                <a:cs typeface="Corbel"/>
              </a:rPr>
              <a:t> Impact of turbid plumes on the marine light environment</a:t>
            </a:r>
          </a:p>
        </p:txBody>
      </p:sp>
      <p:sp>
        <p:nvSpPr>
          <p:cNvPr id="8" name="Rectangle 7"/>
          <p:cNvSpPr/>
          <p:nvPr/>
        </p:nvSpPr>
        <p:spPr>
          <a:xfrm>
            <a:off x="-17947" y="5096224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800100" lvl="1" indent="-342900" defTabSz="457200">
              <a:buClr>
                <a:srgbClr val="FFFF00"/>
              </a:buClr>
              <a:buSzPct val="120000"/>
              <a:buFont typeface="Wingdings" charset="2"/>
              <a:buChar char="²"/>
            </a:pPr>
            <a:r>
              <a:rPr lang="en-AU" sz="2800" dirty="0" smtClean="0">
                <a:solidFill>
                  <a:prstClr val="white"/>
                </a:solidFill>
                <a:cs typeface="Corbel"/>
              </a:rPr>
              <a:t> Impact </a:t>
            </a:r>
            <a:r>
              <a:rPr lang="en-AU" sz="2800" dirty="0">
                <a:solidFill>
                  <a:prstClr val="white"/>
                </a:solidFill>
                <a:cs typeface="Corbel"/>
              </a:rPr>
              <a:t>of turbidity on the </a:t>
            </a:r>
            <a:r>
              <a:rPr lang="en-AU" sz="2800" dirty="0" smtClean="0">
                <a:solidFill>
                  <a:prstClr val="white"/>
                </a:solidFill>
                <a:cs typeface="Corbel"/>
              </a:rPr>
              <a:t>marine ecosystem</a:t>
            </a:r>
            <a:endParaRPr lang="en-AU" sz="2800" dirty="0">
              <a:solidFill>
                <a:prstClr val="white"/>
              </a:solidFill>
              <a:cs typeface="Corbe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605" y="6441604"/>
            <a:ext cx="416396" cy="4163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77692" y="877132"/>
            <a:ext cx="3557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David.Antoine@curtin.edu.au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0080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51" y="122238"/>
            <a:ext cx="8461374" cy="852487"/>
          </a:xfrm>
        </p:spPr>
        <p:txBody>
          <a:bodyPr/>
          <a:lstStyle/>
          <a:p>
            <a:r>
              <a:rPr lang="en-US" dirty="0" smtClean="0"/>
              <a:t>Algal Alert for Complex inland waters</a:t>
            </a:r>
            <a:endParaRPr lang="en-US" dirty="0"/>
          </a:p>
        </p:txBody>
      </p:sp>
      <p:pic>
        <p:nvPicPr>
          <p:cNvPr id="5" name="Content Placeholder 4" descr="Figure 18 - Water Quality Spectrum.pn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659" r="-25659"/>
          <a:stretch>
            <a:fillRect/>
          </a:stretch>
        </p:blipFill>
        <p:spPr>
          <a:xfrm>
            <a:off x="3443305" y="886248"/>
            <a:ext cx="4633895" cy="2504336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IOCCG, March 2016</a:t>
            </a:r>
            <a:endParaRPr lang="en-AU"/>
          </a:p>
        </p:txBody>
      </p:sp>
      <p:pic>
        <p:nvPicPr>
          <p:cNvPr id="6" name="Content Placeholder 4" descr="Spectral figure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" t="9219" r="5781" b="5798"/>
          <a:stretch/>
        </p:blipFill>
        <p:spPr>
          <a:xfrm>
            <a:off x="390040" y="938892"/>
            <a:ext cx="3799991" cy="258185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819153" y="3339648"/>
            <a:ext cx="3096344" cy="2676307"/>
            <a:chOff x="395536" y="1124744"/>
            <a:chExt cx="4797152" cy="4797152"/>
          </a:xfrm>
        </p:grpSpPr>
        <p:pic>
          <p:nvPicPr>
            <p:cNvPr id="8" name="Picture 7" descr="2015-08-11 - RiversSympChlPlota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1124744"/>
              <a:ext cx="4797152" cy="479715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259632" y="1340768"/>
              <a:ext cx="14094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400" dirty="0"/>
                <a:t>R</a:t>
              </a:r>
              <a:r>
                <a:rPr lang="en-AU" sz="1400" baseline="30000" dirty="0"/>
                <a:t>2</a:t>
              </a:r>
              <a:r>
                <a:rPr lang="en-AU" sz="1400" dirty="0"/>
                <a:t> =  </a:t>
              </a:r>
              <a:r>
                <a:rPr lang="en-AU" sz="1400" dirty="0" smtClean="0"/>
                <a:t>0.91</a:t>
              </a:r>
              <a:endParaRPr lang="en-AU" sz="1400" dirty="0"/>
            </a:p>
          </p:txBody>
        </p:sp>
      </p:grp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6876256" y="3888485"/>
          <a:ext cx="2088232" cy="12743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4116"/>
                <a:gridCol w="1044116"/>
              </a:tblGrid>
              <a:tr h="292694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Alert level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Chlorophyll level</a:t>
                      </a:r>
                      <a:endParaRPr lang="en-US" sz="1000" dirty="0"/>
                    </a:p>
                  </a:txBody>
                  <a:tcPr/>
                </a:tc>
              </a:tr>
              <a:tr h="2926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Green</a:t>
                      </a:r>
                      <a:endParaRPr lang="en-US" sz="1000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&lt;20 </a:t>
                      </a:r>
                      <a:r>
                        <a:rPr lang="en-US" sz="10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ug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Chl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</a:t>
                      </a:r>
                      <a:r>
                        <a:rPr lang="en-US" sz="10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000" dirty="0" smtClean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926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Amber</a:t>
                      </a:r>
                      <a:endParaRPr lang="en-US" sz="1000" dirty="0"/>
                    </a:p>
                  </a:txBody>
                  <a:tcPr anchor="ctr">
                    <a:solidFill>
                      <a:srgbClr val="F6F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&gt;20-50 </a:t>
                      </a:r>
                      <a:r>
                        <a:rPr lang="en-US" sz="10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ug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Chl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</a:t>
                      </a:r>
                      <a:r>
                        <a:rPr lang="en-US" sz="10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000" dirty="0" smtClean="0"/>
                    </a:p>
                  </a:txBody>
                  <a:tcPr anchor="ctr">
                    <a:solidFill>
                      <a:srgbClr val="F6F587"/>
                    </a:solidFill>
                  </a:tcPr>
                </a:tc>
              </a:tr>
              <a:tr h="2926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Red</a:t>
                      </a:r>
                      <a:endParaRPr lang="en-US" sz="1000" dirty="0"/>
                    </a:p>
                  </a:txBody>
                  <a:tcPr anchor="ctr">
                    <a:solidFill>
                      <a:srgbClr val="ED9B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&gt;50 </a:t>
                      </a:r>
                      <a:r>
                        <a:rPr lang="en-US" sz="10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ug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Chl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</a:t>
                      </a:r>
                      <a:r>
                        <a:rPr lang="en-US" sz="10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000" dirty="0" smtClean="0"/>
                    </a:p>
                  </a:txBody>
                  <a:tcPr anchor="ctr">
                    <a:solidFill>
                      <a:srgbClr val="ED9B8D"/>
                    </a:solidFill>
                  </a:tcPr>
                </a:tc>
              </a:tr>
            </a:tbl>
          </a:graphicData>
        </a:graphic>
      </p:graphicFrame>
      <p:pic>
        <p:nvPicPr>
          <p:cNvPr id="11" name="Picture 10" descr="76q8hw42-1380088003_from The Conversation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0" y="3750734"/>
            <a:ext cx="2776054" cy="20820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03236" y="6443940"/>
            <a:ext cx="3557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Tim.Malthus@csiro.au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7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 smtClean="0"/>
              <a:t>Modelling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824557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Reflectance from BGC modelling</a:t>
            </a:r>
            <a:br>
              <a:rPr lang="en-AU" dirty="0" smtClean="0"/>
            </a:br>
            <a:r>
              <a:rPr lang="en-AU" sz="1800" dirty="0" smtClean="0"/>
              <a:t>Baird et al. 2016. Environmental Modelling and Software 78: 79-96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60" y="1268413"/>
            <a:ext cx="4343949" cy="47307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5012" y="1008063"/>
            <a:ext cx="1805138" cy="15204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5877" y="2755600"/>
            <a:ext cx="3916058" cy="30856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2724" y="6443940"/>
            <a:ext cx="3557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Mark.Baird@csiro.au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1715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Thank you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02183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60000" y="1276350"/>
            <a:ext cx="8162208" cy="4559301"/>
          </a:xfrm>
        </p:spPr>
        <p:txBody>
          <a:bodyPr/>
          <a:lstStyle/>
          <a:p>
            <a:r>
              <a:rPr lang="en-AU" dirty="0" smtClean="0"/>
              <a:t>National coordination and landscape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7592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8567" y="44624"/>
            <a:ext cx="7417849" cy="400110"/>
          </a:xfrm>
        </p:spPr>
        <p:txBody>
          <a:bodyPr/>
          <a:lstStyle/>
          <a:p>
            <a:r>
              <a:rPr lang="en-AU" sz="2000" dirty="0" smtClean="0"/>
              <a:t>Australia’s Regional Copernicus Data Access/Analysis Hub</a:t>
            </a:r>
            <a:endParaRPr lang="en-AU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476672"/>
            <a:ext cx="4762872" cy="390174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en-AU" sz="1700" b="1" dirty="0" smtClean="0"/>
              <a:t>An integrated ‘Team Australia’ approach to</a:t>
            </a:r>
          </a:p>
          <a:p>
            <a:pPr algn="ctr"/>
            <a:r>
              <a:rPr lang="en-AU" sz="1700" dirty="0" smtClean="0"/>
              <a:t>Support government information requirements</a:t>
            </a:r>
            <a:r>
              <a:rPr lang="en-AU" sz="1700" dirty="0"/>
              <a:t>.</a:t>
            </a:r>
          </a:p>
          <a:p>
            <a:pPr algn="ctr"/>
            <a:r>
              <a:rPr lang="en-AU" sz="1700" dirty="0" smtClean="0"/>
              <a:t>Support </a:t>
            </a:r>
            <a:r>
              <a:rPr lang="en-AU" sz="1700" dirty="0"/>
              <a:t>the broader objective of enhancing access to satellite Earth observation data by research, industry and civil </a:t>
            </a:r>
            <a:r>
              <a:rPr lang="en-AU" sz="1700" dirty="0" smtClean="0"/>
              <a:t>society.</a:t>
            </a:r>
            <a:endParaRPr lang="en-AU" sz="1700" dirty="0"/>
          </a:p>
          <a:p>
            <a:pPr algn="ctr"/>
            <a:r>
              <a:rPr lang="en-AU" sz="1700" dirty="0" smtClean="0"/>
              <a:t>Facilitate </a:t>
            </a:r>
            <a:r>
              <a:rPr lang="en-AU" sz="1700" dirty="0"/>
              <a:t>collaboration between Australians, Europeans and inhabitants of the South-East Asia-South Pacific region in exploitation of Earth observation data.</a:t>
            </a:r>
          </a:p>
          <a:p>
            <a:pPr algn="ctr"/>
            <a:r>
              <a:rPr lang="en-AU" sz="2000" b="1" dirty="0" smtClean="0"/>
              <a:t>Benefits for: Australia, the region, EC/ESA/EUMETSAT, and the global satellite EO community.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AU" sz="1700" dirty="0"/>
          </a:p>
        </p:txBody>
      </p:sp>
      <p:pic>
        <p:nvPicPr>
          <p:cNvPr id="5" name="Picture 4" descr="C:\Users\u98219\Desktop\SAA_16002-0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2"/>
          <a:stretch/>
        </p:blipFill>
        <p:spPr bwMode="auto">
          <a:xfrm>
            <a:off x="5112568" y="980728"/>
            <a:ext cx="3936182" cy="3256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568" y="5653311"/>
            <a:ext cx="1547664" cy="5840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576" y="4917162"/>
            <a:ext cx="1296144" cy="6433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5040560" y="4445359"/>
            <a:ext cx="1584176" cy="371513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dirty="0" smtClean="0">
                <a:solidFill>
                  <a:srgbClr val="FFFFFF"/>
                </a:solidFill>
              </a:rPr>
              <a:t>Partners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1875130" y="4443279"/>
            <a:ext cx="3081185" cy="371513"/>
          </a:xfrm>
          <a:prstGeom prst="rect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dirty="0" smtClean="0">
                <a:solidFill>
                  <a:srgbClr val="FFFFFF"/>
                </a:solidFill>
              </a:rPr>
              <a:t>Consortium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440" y="4945019"/>
            <a:ext cx="658209" cy="6582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344" y="4945019"/>
            <a:ext cx="682433" cy="6824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322"/>
          <a:stretch/>
        </p:blipFill>
        <p:spPr>
          <a:xfrm>
            <a:off x="1847320" y="5733146"/>
            <a:ext cx="517250" cy="4978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99"/>
          <a:stretch/>
        </p:blipFill>
        <p:spPr>
          <a:xfrm>
            <a:off x="2454932" y="5731503"/>
            <a:ext cx="880123" cy="4978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540" y="4914029"/>
            <a:ext cx="1051245" cy="69524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847" y="5704693"/>
            <a:ext cx="1499469" cy="54895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 bwMode="auto">
          <a:xfrm>
            <a:off x="6732240" y="4440403"/>
            <a:ext cx="2170483" cy="371513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dirty="0" smtClean="0">
                <a:solidFill>
                  <a:srgbClr val="FFFFFF"/>
                </a:solidFill>
              </a:rPr>
              <a:t>Collaborators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331" y="4924406"/>
            <a:ext cx="1040795" cy="72855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134" y="5748165"/>
            <a:ext cx="946346" cy="40037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437" y="4869160"/>
            <a:ext cx="533769" cy="50063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576" y="5757906"/>
            <a:ext cx="761541" cy="39063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 bwMode="auto">
          <a:xfrm>
            <a:off x="107505" y="4445359"/>
            <a:ext cx="1656184" cy="371513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dirty="0" smtClean="0">
                <a:solidFill>
                  <a:srgbClr val="FFFFFF"/>
                </a:solidFill>
              </a:rPr>
              <a:t>Supporting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52" y="4885344"/>
            <a:ext cx="1056434" cy="7320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068" y="5471474"/>
            <a:ext cx="611673" cy="24314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70" y="5783384"/>
            <a:ext cx="837430" cy="365158"/>
          </a:xfrm>
          <a:prstGeom prst="rect">
            <a:avLst/>
          </a:prstGeom>
        </p:spPr>
      </p:pic>
      <p:pic>
        <p:nvPicPr>
          <p:cNvPr id="1026" name="Picture 2" descr="http://www.nesdis.noaa.gov/news_archives/NESDISNews/images/EUMETSAT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9" t="17134" r="6463" b="18799"/>
          <a:stretch/>
        </p:blipFill>
        <p:spPr bwMode="auto">
          <a:xfrm>
            <a:off x="1022671" y="5712468"/>
            <a:ext cx="669009" cy="4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 bwMode="auto">
          <a:xfrm>
            <a:off x="5292080" y="537207"/>
            <a:ext cx="3600400" cy="371513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dirty="0" smtClean="0">
                <a:solidFill>
                  <a:srgbClr val="FFFFFF"/>
                </a:solidFill>
              </a:rPr>
              <a:t>All Sentinel Products For</a:t>
            </a:r>
          </a:p>
        </p:txBody>
      </p:sp>
    </p:spTree>
    <p:extLst>
      <p:ext uri="{BB962C8B-B14F-4D97-AF65-F5344CB8AC3E}">
        <p14:creationId xmlns:p14="http://schemas.microsoft.com/office/powerpoint/2010/main" val="105422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 bwMode="auto">
          <a:xfrm>
            <a:off x="4270996" y="2045212"/>
            <a:ext cx="1642461" cy="3904068"/>
          </a:xfrm>
          <a:prstGeom prst="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b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b="1" dirty="0" smtClean="0">
                <a:solidFill>
                  <a:srgbClr val="4D4D4F"/>
                </a:solidFill>
              </a:rPr>
              <a:t>Partnerships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sz="1100" b="1" dirty="0" smtClean="0">
                <a:solidFill>
                  <a:srgbClr val="4D4D4F"/>
                </a:solidFill>
              </a:rPr>
              <a:t>(pay-per-use)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898567" y="60808"/>
            <a:ext cx="741784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AU" sz="2000" kern="0" dirty="0" smtClean="0">
                <a:solidFill>
                  <a:srgbClr val="267485"/>
                </a:solidFill>
              </a:rPr>
              <a:t>Australia’s Regional Copernicus Data Access/Analysis Hub</a:t>
            </a:r>
            <a:endParaRPr lang="en-AU" sz="2000" kern="0" dirty="0">
              <a:solidFill>
                <a:srgbClr val="267485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95536" y="2276872"/>
            <a:ext cx="4608512" cy="3096344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b="1" dirty="0" smtClean="0">
                <a:solidFill>
                  <a:srgbClr val="4D4D4F"/>
                </a:solidFill>
              </a:rPr>
              <a:t>Master    Repository (NCI)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323528" y="548680"/>
            <a:ext cx="1657209" cy="911931"/>
          </a:xfrm>
          <a:prstGeom prst="ellipse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dirty="0" smtClean="0">
                <a:solidFill>
                  <a:srgbClr val="FFFFFF"/>
                </a:solidFill>
              </a:rPr>
              <a:t>ESA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dirty="0" err="1" smtClean="0">
                <a:solidFill>
                  <a:srgbClr val="FFFFFF"/>
                </a:solidFill>
              </a:rPr>
              <a:t>IntHub</a:t>
            </a:r>
            <a:endParaRPr lang="en-AU" dirty="0" smtClean="0">
              <a:solidFill>
                <a:srgbClr val="FFFFFF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2133137" y="548680"/>
            <a:ext cx="2439888" cy="911931"/>
          </a:xfrm>
          <a:prstGeom prst="ellipse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dirty="0" smtClean="0">
                <a:solidFill>
                  <a:srgbClr val="FFFFFF"/>
                </a:solidFill>
              </a:rPr>
              <a:t>EUMETCAST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dirty="0" smtClean="0">
                <a:solidFill>
                  <a:srgbClr val="FFFFFF"/>
                </a:solidFill>
              </a:rPr>
              <a:t>Terrestrial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387777" y="5517232"/>
            <a:ext cx="3752175" cy="7738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b="1" dirty="0" smtClean="0">
                <a:solidFill>
                  <a:srgbClr val="FFFFFF"/>
                </a:solidFill>
              </a:rPr>
              <a:t>Operational Products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b="1" dirty="0" smtClean="0">
                <a:solidFill>
                  <a:srgbClr val="FFFFFF"/>
                </a:solidFill>
              </a:rPr>
              <a:t>Deep National Archives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sz="1200" b="1" dirty="0" smtClean="0">
                <a:solidFill>
                  <a:srgbClr val="FFFFFF"/>
                </a:solidFill>
              </a:rPr>
              <a:t>(Government Systems)</a:t>
            </a:r>
            <a:endParaRPr lang="en-AU" sz="1200" b="1" dirty="0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683568" y="1628800"/>
            <a:ext cx="3384376" cy="52241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dirty="0" smtClean="0">
                <a:solidFill>
                  <a:srgbClr val="4D4D4F"/>
                </a:solidFill>
              </a:rPr>
              <a:t>GEANT/AARNET</a:t>
            </a:r>
          </a:p>
        </p:txBody>
      </p:sp>
      <p:sp>
        <p:nvSpPr>
          <p:cNvPr id="11" name="Down Arrow 10"/>
          <p:cNvSpPr/>
          <p:nvPr/>
        </p:nvSpPr>
        <p:spPr bwMode="auto">
          <a:xfrm>
            <a:off x="1187624" y="1340768"/>
            <a:ext cx="251516" cy="1440160"/>
          </a:xfrm>
          <a:prstGeom prst="downArrow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smtClean="0">
              <a:solidFill>
                <a:srgbClr val="4D4D4F"/>
              </a:solidFill>
            </a:endParaRPr>
          </a:p>
        </p:txBody>
      </p:sp>
      <p:sp>
        <p:nvSpPr>
          <p:cNvPr id="12" name="Down Arrow 11"/>
          <p:cNvSpPr/>
          <p:nvPr/>
        </p:nvSpPr>
        <p:spPr bwMode="auto">
          <a:xfrm>
            <a:off x="3491880" y="1340768"/>
            <a:ext cx="251516" cy="1440160"/>
          </a:xfrm>
          <a:prstGeom prst="downArrow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smtClean="0">
              <a:solidFill>
                <a:srgbClr val="4D4D4F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827584" y="2780928"/>
            <a:ext cx="3312368" cy="586957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b="1" dirty="0" smtClean="0">
                <a:solidFill>
                  <a:srgbClr val="4D4D4F"/>
                </a:solidFill>
              </a:rPr>
              <a:t>Original Format Data Files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sz="1400" dirty="0" smtClean="0">
                <a:solidFill>
                  <a:srgbClr val="4D4D4F"/>
                </a:solidFill>
              </a:rPr>
              <a:t>(HSM Storage)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1619672" y="3850155"/>
            <a:ext cx="2520280" cy="586957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b="1" dirty="0" smtClean="0">
                <a:solidFill>
                  <a:srgbClr val="4D4D4F"/>
                </a:solidFill>
              </a:rPr>
              <a:t>Analysis-Ready Data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sz="1400" dirty="0" smtClean="0">
                <a:solidFill>
                  <a:srgbClr val="4D4D4F"/>
                </a:solidFill>
              </a:rPr>
              <a:t>(Lustre/spinning disk)</a:t>
            </a:r>
            <a:endParaRPr lang="en-AU" sz="1400" dirty="0">
              <a:solidFill>
                <a:srgbClr val="4D4D4F"/>
              </a:solidFill>
            </a:endParaRPr>
          </a:p>
        </p:txBody>
      </p:sp>
      <p:sp>
        <p:nvSpPr>
          <p:cNvPr id="17" name="Down Arrow 16"/>
          <p:cNvSpPr/>
          <p:nvPr/>
        </p:nvSpPr>
        <p:spPr bwMode="auto">
          <a:xfrm>
            <a:off x="2696955" y="3367885"/>
            <a:ext cx="251516" cy="457159"/>
          </a:xfrm>
          <a:prstGeom prst="downArrow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smtClean="0">
              <a:solidFill>
                <a:srgbClr val="4D4D4F"/>
              </a:solidFill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1980736" y="4745029"/>
            <a:ext cx="2879295" cy="556179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b="1" dirty="0" smtClean="0">
                <a:solidFill>
                  <a:srgbClr val="4D4D4F"/>
                </a:solidFill>
              </a:rPr>
              <a:t>Cloud and HPC</a:t>
            </a:r>
            <a:br>
              <a:rPr lang="en-AU" b="1" dirty="0" smtClean="0">
                <a:solidFill>
                  <a:srgbClr val="4D4D4F"/>
                </a:solidFill>
              </a:rPr>
            </a:br>
            <a:r>
              <a:rPr lang="en-AU" sz="1200" dirty="0" smtClean="0">
                <a:solidFill>
                  <a:srgbClr val="4D4D4F"/>
                </a:solidFill>
              </a:rPr>
              <a:t>(</a:t>
            </a:r>
            <a:r>
              <a:rPr lang="en-AU" sz="1200" dirty="0" err="1" smtClean="0">
                <a:solidFill>
                  <a:srgbClr val="4D4D4F"/>
                </a:solidFill>
              </a:rPr>
              <a:t>Petascale</a:t>
            </a:r>
            <a:r>
              <a:rPr lang="en-AU" sz="1200" dirty="0" smtClean="0">
                <a:solidFill>
                  <a:srgbClr val="4D4D4F"/>
                </a:solidFill>
              </a:rPr>
              <a:t>)</a:t>
            </a:r>
          </a:p>
        </p:txBody>
      </p:sp>
      <p:sp>
        <p:nvSpPr>
          <p:cNvPr id="21" name="Down Arrow 20"/>
          <p:cNvSpPr/>
          <p:nvPr/>
        </p:nvSpPr>
        <p:spPr bwMode="auto">
          <a:xfrm>
            <a:off x="1152132" y="3370669"/>
            <a:ext cx="251516" cy="2146563"/>
          </a:xfrm>
          <a:prstGeom prst="downArrow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smtClean="0">
              <a:solidFill>
                <a:srgbClr val="4D4D4F"/>
              </a:solidFill>
            </a:endParaRPr>
          </a:p>
        </p:txBody>
      </p:sp>
      <p:sp>
        <p:nvSpPr>
          <p:cNvPr id="23" name="Snip Diagonal Corner Rectangle 22"/>
          <p:cNvSpPr/>
          <p:nvPr/>
        </p:nvSpPr>
        <p:spPr bwMode="auto">
          <a:xfrm>
            <a:off x="2037141" y="3461022"/>
            <a:ext cx="1584176" cy="184002"/>
          </a:xfrm>
          <a:prstGeom prst="snip2Diag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8000" tIns="18000" rIns="18000" bIns="1800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sz="900" dirty="0" smtClean="0">
                <a:solidFill>
                  <a:srgbClr val="4D4D4F"/>
                </a:solidFill>
              </a:rPr>
              <a:t>Agreed Standards</a:t>
            </a:r>
          </a:p>
        </p:txBody>
      </p:sp>
      <p:sp>
        <p:nvSpPr>
          <p:cNvPr id="24" name="Rectangle 23"/>
          <p:cNvSpPr/>
          <p:nvPr/>
        </p:nvSpPr>
        <p:spPr bwMode="auto">
          <a:xfrm rot="5400000">
            <a:off x="4169700" y="3811305"/>
            <a:ext cx="1140573" cy="624009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sz="1100" b="1" dirty="0" smtClean="0">
                <a:solidFill>
                  <a:srgbClr val="FFFFFF"/>
                </a:solidFill>
              </a:rPr>
              <a:t>Interoperable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sz="1100" b="1" dirty="0" smtClean="0">
                <a:solidFill>
                  <a:srgbClr val="FFFFFF"/>
                </a:solidFill>
              </a:rPr>
              <a:t>Services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sz="1100" dirty="0" smtClean="0">
                <a:solidFill>
                  <a:srgbClr val="FFFFFF"/>
                </a:solidFill>
              </a:rPr>
              <a:t>(e.g. </a:t>
            </a:r>
            <a:r>
              <a:rPr lang="en-AU" sz="1100" dirty="0" err="1" smtClean="0">
                <a:solidFill>
                  <a:srgbClr val="FFFFFF"/>
                </a:solidFill>
              </a:rPr>
              <a:t>Thredds</a:t>
            </a:r>
            <a:r>
              <a:rPr lang="en-AU" sz="1100" dirty="0" smtClean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25" name="Down Arrow 24"/>
          <p:cNvSpPr/>
          <p:nvPr/>
        </p:nvSpPr>
        <p:spPr bwMode="auto">
          <a:xfrm rot="16200000">
            <a:off x="4170445" y="3987573"/>
            <a:ext cx="251516" cy="312119"/>
          </a:xfrm>
          <a:prstGeom prst="downArrow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smtClean="0">
              <a:solidFill>
                <a:srgbClr val="4D4D4F"/>
              </a:solidFill>
            </a:endParaRPr>
          </a:p>
        </p:txBody>
      </p:sp>
      <p:sp>
        <p:nvSpPr>
          <p:cNvPr id="26" name="Rectangle 25"/>
          <p:cNvSpPr/>
          <p:nvPr/>
        </p:nvSpPr>
        <p:spPr bwMode="auto">
          <a:xfrm rot="5400000">
            <a:off x="4169699" y="2608835"/>
            <a:ext cx="1140573" cy="624009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sz="1100" b="1" dirty="0" smtClean="0">
                <a:solidFill>
                  <a:srgbClr val="FFFFFF"/>
                </a:solidFill>
              </a:rPr>
              <a:t>Regional</a:t>
            </a:r>
            <a:br>
              <a:rPr lang="en-AU" sz="1100" b="1" dirty="0" smtClean="0">
                <a:solidFill>
                  <a:srgbClr val="FFFFFF"/>
                </a:solidFill>
              </a:rPr>
            </a:br>
            <a:r>
              <a:rPr lang="en-AU" sz="1100" b="1" dirty="0" smtClean="0">
                <a:solidFill>
                  <a:srgbClr val="FFFFFF"/>
                </a:solidFill>
              </a:rPr>
              <a:t>Portal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sz="1100" dirty="0" smtClean="0">
                <a:solidFill>
                  <a:srgbClr val="FFFFFF"/>
                </a:solidFill>
              </a:rPr>
              <a:t>(a la ‘</a:t>
            </a:r>
            <a:r>
              <a:rPr lang="en-AU" sz="1100" dirty="0" err="1" smtClean="0">
                <a:solidFill>
                  <a:srgbClr val="FFFFFF"/>
                </a:solidFill>
              </a:rPr>
              <a:t>SciHub</a:t>
            </a:r>
            <a:r>
              <a:rPr lang="en-AU" sz="1100" dirty="0" smtClean="0">
                <a:solidFill>
                  <a:srgbClr val="FFFFFF"/>
                </a:solidFill>
              </a:rPr>
              <a:t>’)</a:t>
            </a:r>
          </a:p>
        </p:txBody>
      </p:sp>
      <p:sp>
        <p:nvSpPr>
          <p:cNvPr id="27" name="Down Arrow 26"/>
          <p:cNvSpPr/>
          <p:nvPr/>
        </p:nvSpPr>
        <p:spPr bwMode="auto">
          <a:xfrm rot="16200000">
            <a:off x="4170446" y="2918346"/>
            <a:ext cx="251516" cy="312119"/>
          </a:xfrm>
          <a:prstGeom prst="downArrow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smtClean="0">
              <a:solidFill>
                <a:srgbClr val="4D4D4F"/>
              </a:solidFill>
            </a:endParaRPr>
          </a:p>
        </p:txBody>
      </p:sp>
      <p:sp>
        <p:nvSpPr>
          <p:cNvPr id="28" name="Up-Down Arrow 27"/>
          <p:cNvSpPr/>
          <p:nvPr/>
        </p:nvSpPr>
        <p:spPr bwMode="auto">
          <a:xfrm>
            <a:off x="4608004" y="4549580"/>
            <a:ext cx="216024" cy="288032"/>
          </a:xfrm>
          <a:prstGeom prst="upDownArrow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smtClean="0">
              <a:solidFill>
                <a:srgbClr val="4D4D4F"/>
              </a:solidFill>
            </a:endParaRPr>
          </a:p>
        </p:txBody>
      </p:sp>
      <p:sp>
        <p:nvSpPr>
          <p:cNvPr id="19" name="Up-Down Arrow 18"/>
          <p:cNvSpPr/>
          <p:nvPr/>
        </p:nvSpPr>
        <p:spPr bwMode="auto">
          <a:xfrm>
            <a:off x="3696829" y="4335938"/>
            <a:ext cx="216024" cy="501674"/>
          </a:xfrm>
          <a:prstGeom prst="upDownArrow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smtClean="0">
              <a:solidFill>
                <a:srgbClr val="4D4D4F"/>
              </a:solidFill>
            </a:endParaRPr>
          </a:p>
        </p:txBody>
      </p:sp>
      <p:sp>
        <p:nvSpPr>
          <p:cNvPr id="29" name="Down Arrow 28"/>
          <p:cNvSpPr/>
          <p:nvPr/>
        </p:nvSpPr>
        <p:spPr bwMode="auto">
          <a:xfrm rot="16200000">
            <a:off x="5872225" y="1990764"/>
            <a:ext cx="251516" cy="1904876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smtClean="0">
              <a:solidFill>
                <a:srgbClr val="4D4D4F"/>
              </a:solidFill>
            </a:endParaRPr>
          </a:p>
        </p:txBody>
      </p:sp>
      <p:sp>
        <p:nvSpPr>
          <p:cNvPr id="31" name="Down Arrow 30"/>
          <p:cNvSpPr/>
          <p:nvPr/>
        </p:nvSpPr>
        <p:spPr bwMode="auto">
          <a:xfrm rot="16200000">
            <a:off x="5865174" y="3178413"/>
            <a:ext cx="251516" cy="1890774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smtClean="0">
              <a:solidFill>
                <a:srgbClr val="4D4D4F"/>
              </a:solidFill>
            </a:endParaRPr>
          </a:p>
        </p:txBody>
      </p:sp>
      <p:sp>
        <p:nvSpPr>
          <p:cNvPr id="33" name="Down Arrow 32"/>
          <p:cNvSpPr/>
          <p:nvPr/>
        </p:nvSpPr>
        <p:spPr bwMode="auto">
          <a:xfrm rot="16200000">
            <a:off x="6279563" y="5095556"/>
            <a:ext cx="251516" cy="987367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smtClean="0">
              <a:solidFill>
                <a:srgbClr val="4D4D4F"/>
              </a:solidFill>
            </a:endParaRPr>
          </a:p>
        </p:txBody>
      </p:sp>
      <p:sp>
        <p:nvSpPr>
          <p:cNvPr id="34" name="Snip Same Side Corner Rectangle 33"/>
          <p:cNvSpPr/>
          <p:nvPr/>
        </p:nvSpPr>
        <p:spPr bwMode="auto">
          <a:xfrm>
            <a:off x="6928224" y="5316329"/>
            <a:ext cx="2044356" cy="704959"/>
          </a:xfrm>
          <a:prstGeom prst="snip2Same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b="1" dirty="0" smtClean="0">
                <a:solidFill>
                  <a:srgbClr val="4D4D4F"/>
                </a:solidFill>
              </a:rPr>
              <a:t>Industry Exploitation</a:t>
            </a:r>
          </a:p>
        </p:txBody>
      </p:sp>
      <p:sp>
        <p:nvSpPr>
          <p:cNvPr id="35" name="Up-Down Arrow 34"/>
          <p:cNvSpPr/>
          <p:nvPr/>
        </p:nvSpPr>
        <p:spPr bwMode="auto">
          <a:xfrm rot="5400000">
            <a:off x="6308809" y="5338256"/>
            <a:ext cx="216024" cy="1008326"/>
          </a:xfrm>
          <a:prstGeom prst="upDownArrow">
            <a:avLst/>
          </a:prstGeom>
          <a:solidFill>
            <a:schemeClr val="accent4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>
              <a:solidFill>
                <a:srgbClr val="4D4D4F"/>
              </a:solidFill>
            </a:endParaRPr>
          </a:p>
        </p:txBody>
      </p:sp>
      <p:sp>
        <p:nvSpPr>
          <p:cNvPr id="36" name="Up-Down Arrow 35"/>
          <p:cNvSpPr/>
          <p:nvPr/>
        </p:nvSpPr>
        <p:spPr bwMode="auto">
          <a:xfrm rot="5400000">
            <a:off x="5790054" y="3794908"/>
            <a:ext cx="216024" cy="2076498"/>
          </a:xfrm>
          <a:prstGeom prst="upDownArrow">
            <a:avLst/>
          </a:prstGeom>
          <a:solidFill>
            <a:schemeClr val="accent4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>
              <a:solidFill>
                <a:srgbClr val="4D4D4F"/>
              </a:solidFill>
            </a:endParaRPr>
          </a:p>
        </p:txBody>
      </p:sp>
      <p:sp>
        <p:nvSpPr>
          <p:cNvPr id="37" name="Snip Same Side Corner Rectangle 36"/>
          <p:cNvSpPr/>
          <p:nvPr/>
        </p:nvSpPr>
        <p:spPr bwMode="auto">
          <a:xfrm>
            <a:off x="6936316" y="3789040"/>
            <a:ext cx="2036264" cy="1307037"/>
          </a:xfrm>
          <a:prstGeom prst="snip2Same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b="1" dirty="0" smtClean="0">
                <a:solidFill>
                  <a:srgbClr val="4D4D4F"/>
                </a:solidFill>
              </a:rPr>
              <a:t>R&amp;D for: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sz="1100" dirty="0" smtClean="0">
                <a:solidFill>
                  <a:srgbClr val="4D4D4F"/>
                </a:solidFill>
              </a:rPr>
              <a:t>Research/Academia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sz="1100" dirty="0" smtClean="0">
                <a:solidFill>
                  <a:srgbClr val="4D4D4F"/>
                </a:solidFill>
              </a:rPr>
              <a:t>Civil Society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sz="1100" dirty="0" smtClean="0">
                <a:solidFill>
                  <a:srgbClr val="4D4D4F"/>
                </a:solidFill>
              </a:rPr>
              <a:t>Government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sz="1100" dirty="0" smtClean="0">
                <a:solidFill>
                  <a:srgbClr val="4D4D4F"/>
                </a:solidFill>
              </a:rPr>
              <a:t>Industry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sz="1100" dirty="0" smtClean="0">
                <a:solidFill>
                  <a:srgbClr val="4D4D4F"/>
                </a:solidFill>
              </a:rPr>
              <a:t>Australia and Region</a:t>
            </a:r>
          </a:p>
        </p:txBody>
      </p:sp>
      <p:sp>
        <p:nvSpPr>
          <p:cNvPr id="40" name="Snip Same Side Corner Rectangle 39"/>
          <p:cNvSpPr/>
          <p:nvPr/>
        </p:nvSpPr>
        <p:spPr bwMode="auto">
          <a:xfrm>
            <a:off x="6950418" y="2337987"/>
            <a:ext cx="2036264" cy="1091013"/>
          </a:xfrm>
          <a:prstGeom prst="snip2Same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b="1" dirty="0" smtClean="0">
                <a:solidFill>
                  <a:srgbClr val="4D4D4F"/>
                </a:solidFill>
              </a:rPr>
              <a:t>Delivery for: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sz="1400" dirty="0" smtClean="0">
                <a:solidFill>
                  <a:srgbClr val="4D4D4F"/>
                </a:solidFill>
              </a:rPr>
              <a:t>Australia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sz="1400" dirty="0" smtClean="0">
                <a:solidFill>
                  <a:srgbClr val="4D4D4F"/>
                </a:solidFill>
              </a:rPr>
              <a:t>Region</a:t>
            </a:r>
          </a:p>
        </p:txBody>
      </p:sp>
      <p:sp>
        <p:nvSpPr>
          <p:cNvPr id="43" name="Up-Down Arrow 42"/>
          <p:cNvSpPr/>
          <p:nvPr/>
        </p:nvSpPr>
        <p:spPr bwMode="auto">
          <a:xfrm>
            <a:off x="1619672" y="4437112"/>
            <a:ext cx="216024" cy="1080120"/>
          </a:xfrm>
          <a:prstGeom prst="upDownArrow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smtClean="0">
              <a:solidFill>
                <a:srgbClr val="4D4D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51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7" grpId="0" animBg="1"/>
      <p:bldP spid="15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19" grpId="0" animBg="1"/>
      <p:bldP spid="29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40" grpId="0" animBg="1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Australian Geoscience Data Cube</a:t>
            </a:r>
            <a:endParaRPr lang="en-AU" dirty="0"/>
          </a:p>
        </p:txBody>
      </p:sp>
      <p:pic>
        <p:nvPicPr>
          <p:cNvPr id="3" name="kebab - over tim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 cstate="print"/>
          <a:srcRect l="30312" t="8400" r="28738" b="18801"/>
          <a:stretch/>
        </p:blipFill>
        <p:spPr>
          <a:xfrm>
            <a:off x="326816" y="980728"/>
            <a:ext cx="3240360" cy="32403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7544" y="4293096"/>
            <a:ext cx="27419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dirty="0"/>
              <a:t>‘</a:t>
            </a:r>
            <a:r>
              <a:rPr lang="en-US" sz="2000" b="1" dirty="0"/>
              <a:t>Cubing’ Landsat images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0"/>
          <a:stretch/>
        </p:blipFill>
        <p:spPr>
          <a:xfrm>
            <a:off x="4442559" y="2636912"/>
            <a:ext cx="4377913" cy="3384376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780234" y="1196752"/>
            <a:ext cx="5112246" cy="18002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  <a:tabLst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000" dirty="0" smtClean="0"/>
              <a:t>Continental surface water detection example</a:t>
            </a:r>
          </a:p>
          <a:p>
            <a:r>
              <a:rPr lang="en-AU" sz="2000" dirty="0" smtClean="0"/>
              <a:t>15 Years of data from LS5 &amp; LS7 (1998-2012), 25m Nominal Pixel Resolution</a:t>
            </a:r>
          </a:p>
          <a:p>
            <a:r>
              <a:rPr lang="en-AU" sz="2000" dirty="0"/>
              <a:t>Approx. 133,000 individual scenes in ~12,400 passes</a:t>
            </a:r>
          </a:p>
          <a:p>
            <a:r>
              <a:rPr lang="en-AU" sz="2000" dirty="0"/>
              <a:t>Entire archive of 1,312,087 tiles =&gt; 21x1012 pixels </a:t>
            </a:r>
            <a:r>
              <a:rPr lang="en-AU" sz="2000" dirty="0" smtClean="0"/>
              <a:t>visited*</a:t>
            </a:r>
            <a:endParaRPr lang="en-AU" sz="2000" dirty="0"/>
          </a:p>
          <a:p>
            <a:endParaRPr lang="en-AU" sz="2000" dirty="0" smtClean="0"/>
          </a:p>
          <a:p>
            <a:endParaRPr lang="en-AU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80312" y="166781"/>
            <a:ext cx="1295400" cy="855453"/>
          </a:xfrm>
          <a:prstGeom prst="rect">
            <a:avLst/>
          </a:prstGeom>
        </p:spPr>
      </p:pic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326816" y="5085184"/>
            <a:ext cx="1715781" cy="461825"/>
            <a:chOff x="3969355" y="5243463"/>
            <a:chExt cx="4814917" cy="1296000"/>
          </a:xfrm>
        </p:grpSpPr>
        <p:pic>
          <p:nvPicPr>
            <p:cNvPr id="10" name="Picture 2" descr="Australian Government - Geoscience Australia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24" t="2" r="22091" b="39524"/>
            <a:stretch/>
          </p:blipFill>
          <p:spPr bwMode="auto">
            <a:xfrm>
              <a:off x="7020272" y="5243463"/>
              <a:ext cx="1764000" cy="12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Australian Government - Geoscience Australia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408" b="-85"/>
            <a:stretch/>
          </p:blipFill>
          <p:spPr bwMode="auto">
            <a:xfrm>
              <a:off x="3969355" y="5423463"/>
              <a:ext cx="3095625" cy="93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5027899"/>
            <a:ext cx="561341" cy="561341"/>
          </a:xfrm>
          <a:prstGeom prst="rect">
            <a:avLst/>
          </a:prstGeom>
        </p:spPr>
      </p:pic>
      <p:pic>
        <p:nvPicPr>
          <p:cNvPr id="13" name="Picture 8" descr="NCI">
            <a:hlinkClick r:id="rId10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338"/>
          <a:stretch/>
        </p:blipFill>
        <p:spPr bwMode="auto">
          <a:xfrm>
            <a:off x="2915816" y="5151256"/>
            <a:ext cx="1063996" cy="36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7504" y="6504332"/>
            <a:ext cx="6083845" cy="124274"/>
          </a:xfrm>
        </p:spPr>
        <p:txBody>
          <a:bodyPr/>
          <a:lstStyle/>
          <a:p>
            <a:r>
              <a:rPr lang="en-AU" dirty="0" smtClean="0"/>
              <a:t>Source: Geoscience Australia 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283968" y="5641503"/>
            <a:ext cx="30817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400" dirty="0" smtClean="0"/>
              <a:t>*3 </a:t>
            </a:r>
            <a:r>
              <a:rPr lang="en-AU" sz="1400" dirty="0"/>
              <a:t>hrs at NCI (elapsed time) to compute</a:t>
            </a:r>
          </a:p>
        </p:txBody>
      </p:sp>
    </p:spTree>
    <p:extLst>
      <p:ext uri="{BB962C8B-B14F-4D97-AF65-F5344CB8AC3E}">
        <p14:creationId xmlns:p14="http://schemas.microsoft.com/office/powerpoint/2010/main" val="31817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2780928"/>
            <a:ext cx="6604248" cy="32757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84644"/>
            <a:ext cx="6588621" cy="327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3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 smtClean="0"/>
              <a:t>Validation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3187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IMOS for Validation</a:t>
            </a:r>
            <a:endParaRPr lang="en-AU" dirty="0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>
          <a:xfrm>
            <a:off x="454025" y="5511351"/>
            <a:ext cx="8461375" cy="368020"/>
          </a:xfrm>
        </p:spPr>
        <p:txBody>
          <a:bodyPr/>
          <a:lstStyle/>
          <a:p>
            <a:pPr marL="0" indent="0">
              <a:buNone/>
            </a:pPr>
            <a:r>
              <a:rPr lang="en-AU" dirty="0" smtClean="0"/>
              <a:t>AERONET-OC, NOMAD, S3-VT, MERMAID, GCOM-C IOPs</a:t>
            </a:r>
            <a:endParaRPr lang="en-AU" dirty="0"/>
          </a:p>
        </p:txBody>
      </p:sp>
      <p:pic>
        <p:nvPicPr>
          <p:cNvPr id="4" name="Picture 2" descr="C:\CSIRO\EOI-TCP\International\S-3 SVT\Figures\Jonathan Hodge BluePlanetBook Graphic no photos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1528" y="1177720"/>
            <a:ext cx="6090302" cy="4306165"/>
          </a:xfrm>
          <a:prstGeom prst="rect">
            <a:avLst/>
          </a:prstGeom>
          <a:noFill/>
        </p:spPr>
      </p:pic>
      <p:pic>
        <p:nvPicPr>
          <p:cNvPr id="3074" name="Picture 2" descr="http://auvac.org/uploads/configuration/Slocum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3A538B"/>
              </a:clrFrom>
              <a:clrTo>
                <a:srgbClr val="3A538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68" y="1818797"/>
            <a:ext cx="651606" cy="42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auvac.org/uploads/configuration/Slocum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3A538B"/>
              </a:clrFrom>
              <a:clrTo>
                <a:srgbClr val="3A538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114" y="4190615"/>
            <a:ext cx="651606" cy="42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auvac.org/uploads/configuration/Slocum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3A538B"/>
              </a:clrFrom>
              <a:clrTo>
                <a:srgbClr val="3A538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28" y="3228521"/>
            <a:ext cx="651606" cy="42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auvac.org/uploads/configuration/Slocum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3A538B"/>
              </a:clrFrom>
              <a:clrTo>
                <a:srgbClr val="3A538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964" y="1984331"/>
            <a:ext cx="651606" cy="42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auvac.org/uploads/configuration/Slocum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3A538B"/>
              </a:clrFrom>
              <a:clrTo>
                <a:srgbClr val="3A538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575" y="4631723"/>
            <a:ext cx="651606" cy="42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7697" y="1382212"/>
            <a:ext cx="1629463" cy="983064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</p:pic>
      <p:cxnSp>
        <p:nvCxnSpPr>
          <p:cNvPr id="12" name="Straight Connector 11"/>
          <p:cNvCxnSpPr>
            <a:stCxn id="11" idx="1"/>
          </p:cNvCxnSpPr>
          <p:nvPr/>
        </p:nvCxnSpPr>
        <p:spPr>
          <a:xfrm flipH="1">
            <a:off x="4912368" y="1873744"/>
            <a:ext cx="1795329" cy="363205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437" y="4249682"/>
            <a:ext cx="1494282" cy="1037032"/>
          </a:xfrm>
          <a:prstGeom prst="rect">
            <a:avLst/>
          </a:prstGeom>
        </p:spPr>
      </p:pic>
      <p:pic>
        <p:nvPicPr>
          <p:cNvPr id="3076" name="Picture 4" descr="http://subseaworldnews.com/wp-content/uploads/2013/04/The-Maria-Island-mooring-will-provide-data-to-determine-changes-in-ocean-chemistry-and-will-fill-a-key-need-in-assessing-how-the-marine-ecosystems-of-our-region-might-be-impacted.-496x37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783" y="2764462"/>
            <a:ext cx="1293464" cy="96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Arrow Connector 19"/>
          <p:cNvCxnSpPr>
            <a:stCxn id="3076" idx="1"/>
          </p:cNvCxnSpPr>
          <p:nvPr/>
        </p:nvCxnSpPr>
        <p:spPr>
          <a:xfrm flipH="1" flipV="1">
            <a:off x="5148072" y="2407151"/>
            <a:ext cx="1912711" cy="8397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3076" idx="1"/>
          </p:cNvCxnSpPr>
          <p:nvPr/>
        </p:nvCxnSpPr>
        <p:spPr>
          <a:xfrm flipH="1">
            <a:off x="5212080" y="3246904"/>
            <a:ext cx="1848703" cy="19377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3076" idx="1"/>
          </p:cNvCxnSpPr>
          <p:nvPr/>
        </p:nvCxnSpPr>
        <p:spPr>
          <a:xfrm flipH="1">
            <a:off x="5810032" y="3246904"/>
            <a:ext cx="1250751" cy="838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8" name="Picture 6" descr="http://epscorspo.nevada.edu/wp-content/uploads/Nasa-2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249" y="237793"/>
            <a:ext cx="847904" cy="69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upload.wikimedia.org/wikipedia/en/thumb/3/3b/ESA_LOGO.svg/1280px-ESA_LOGO.sv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118" y="230732"/>
            <a:ext cx="1304779" cy="56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upload.wikimedia.org/wikipedia/commons/thumb/e/e2/EUMETSAT_logo.svg/2000px-EUMETSAT_logo.sv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760" y="195260"/>
            <a:ext cx="987643" cy="73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smiles.tksc.jaxa.jp/common/img/logo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04"/>
          <a:stretch/>
        </p:blipFill>
        <p:spPr bwMode="auto">
          <a:xfrm>
            <a:off x="7740207" y="246260"/>
            <a:ext cx="1222818" cy="69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" descr="C:\Data\pp shows\logos\IMOS_logo-wide_new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5945264"/>
            <a:ext cx="9144000" cy="9127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4378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SIRO_PowerPoint_120322">
  <a:themeElements>
    <a:clrScheme name="CSIRO Midday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313C"/>
      </a:accent2>
      <a:accent3>
        <a:srgbClr val="78BE20"/>
      </a:accent3>
      <a:accent4>
        <a:srgbClr val="4A7729"/>
      </a:accent4>
      <a:accent5>
        <a:srgbClr val="9FAEE5"/>
      </a:accent5>
      <a:accent6>
        <a:srgbClr val="1E22AA"/>
      </a:accent6>
      <a:hlink>
        <a:srgbClr val="41B6E6"/>
      </a:hlink>
      <a:folHlink>
        <a:srgbClr val="004B87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wilight">
  <a:themeElements>
    <a:clrScheme name="Twilight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Twilight">
  <a:themeElements>
    <a:clrScheme name="Twilight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Twilight">
  <a:themeElements>
    <a:clrScheme name="Twilight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Twilight">
  <a:themeElements>
    <a:clrScheme name="Twilight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GA White Pages">
  <a:themeElements>
    <a:clrScheme name="GA White Pages 13">
      <a:dk1>
        <a:srgbClr val="4D4D4F"/>
      </a:dk1>
      <a:lt1>
        <a:srgbClr val="FFFFFF"/>
      </a:lt1>
      <a:dk2>
        <a:srgbClr val="267485"/>
      </a:dk2>
      <a:lt2>
        <a:srgbClr val="808080"/>
      </a:lt2>
      <a:accent1>
        <a:srgbClr val="A0D7E4"/>
      </a:accent1>
      <a:accent2>
        <a:srgbClr val="333399"/>
      </a:accent2>
      <a:accent3>
        <a:srgbClr val="FFFFFF"/>
      </a:accent3>
      <a:accent4>
        <a:srgbClr val="404042"/>
      </a:accent4>
      <a:accent5>
        <a:srgbClr val="CDE8EF"/>
      </a:accent5>
      <a:accent6>
        <a:srgbClr val="2D2D8A"/>
      </a:accent6>
      <a:hlink>
        <a:srgbClr val="0000FF"/>
      </a:hlink>
      <a:folHlink>
        <a:srgbClr val="99CC00"/>
      </a:folHlink>
    </a:clrScheme>
    <a:fontScheme name="GA White Pag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A White Pag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White Pag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White Pag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White Pag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White Pag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White Pag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13">
        <a:dk1>
          <a:srgbClr val="4D4D4F"/>
        </a:dk1>
        <a:lt1>
          <a:srgbClr val="FFFFFF"/>
        </a:lt1>
        <a:dk2>
          <a:srgbClr val="267485"/>
        </a:dk2>
        <a:lt2>
          <a:srgbClr val="808080"/>
        </a:lt2>
        <a:accent1>
          <a:srgbClr val="A0D7E4"/>
        </a:accent1>
        <a:accent2>
          <a:srgbClr val="333399"/>
        </a:accent2>
        <a:accent3>
          <a:srgbClr val="FFFFFF"/>
        </a:accent3>
        <a:accent4>
          <a:srgbClr val="404042"/>
        </a:accent4>
        <a:accent5>
          <a:srgbClr val="CDE8EF"/>
        </a:accent5>
        <a:accent6>
          <a:srgbClr val="2D2D8A"/>
        </a:accent6>
        <a:hlink>
          <a:srgbClr val="0000FF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GA White Pages">
  <a:themeElements>
    <a:clrScheme name="GA White Pages 13">
      <a:dk1>
        <a:srgbClr val="4D4D4F"/>
      </a:dk1>
      <a:lt1>
        <a:srgbClr val="FFFFFF"/>
      </a:lt1>
      <a:dk2>
        <a:srgbClr val="267485"/>
      </a:dk2>
      <a:lt2>
        <a:srgbClr val="808080"/>
      </a:lt2>
      <a:accent1>
        <a:srgbClr val="A0D7E4"/>
      </a:accent1>
      <a:accent2>
        <a:srgbClr val="333399"/>
      </a:accent2>
      <a:accent3>
        <a:srgbClr val="FFFFFF"/>
      </a:accent3>
      <a:accent4>
        <a:srgbClr val="404042"/>
      </a:accent4>
      <a:accent5>
        <a:srgbClr val="CDE8EF"/>
      </a:accent5>
      <a:accent6>
        <a:srgbClr val="2D2D8A"/>
      </a:accent6>
      <a:hlink>
        <a:srgbClr val="0000FF"/>
      </a:hlink>
      <a:folHlink>
        <a:srgbClr val="99CC00"/>
      </a:folHlink>
    </a:clrScheme>
    <a:fontScheme name="GA White Pag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A White Pag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White Pag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White Pag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White Pag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White Pag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White Pag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13">
        <a:dk1>
          <a:srgbClr val="4D4D4F"/>
        </a:dk1>
        <a:lt1>
          <a:srgbClr val="FFFFFF"/>
        </a:lt1>
        <a:dk2>
          <a:srgbClr val="267485"/>
        </a:dk2>
        <a:lt2>
          <a:srgbClr val="808080"/>
        </a:lt2>
        <a:accent1>
          <a:srgbClr val="A0D7E4"/>
        </a:accent1>
        <a:accent2>
          <a:srgbClr val="333399"/>
        </a:accent2>
        <a:accent3>
          <a:srgbClr val="FFFFFF"/>
        </a:accent3>
        <a:accent4>
          <a:srgbClr val="404042"/>
        </a:accent4>
        <a:accent5>
          <a:srgbClr val="CDE8EF"/>
        </a:accent5>
        <a:accent6>
          <a:srgbClr val="2D2D8A"/>
        </a:accent6>
        <a:hlink>
          <a:srgbClr val="0000FF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3561</TotalTime>
  <Words>901</Words>
  <Application>Microsoft Office PowerPoint</Application>
  <PresentationFormat>On-screen Show (4:3)</PresentationFormat>
  <Paragraphs>191</Paragraphs>
  <Slides>25</Slides>
  <Notes>5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ＭＳ Ｐゴシック</vt:lpstr>
      <vt:lpstr>Arial</vt:lpstr>
      <vt:lpstr>Calibri</vt:lpstr>
      <vt:lpstr>Corbel</vt:lpstr>
      <vt:lpstr>Times New Roman</vt:lpstr>
      <vt:lpstr>Wingdings</vt:lpstr>
      <vt:lpstr>CSIRO_PowerPoint_120322</vt:lpstr>
      <vt:lpstr>Twilight</vt:lpstr>
      <vt:lpstr>1_Twilight</vt:lpstr>
      <vt:lpstr>2_Twilight</vt:lpstr>
      <vt:lpstr>3_Twilight</vt:lpstr>
      <vt:lpstr>4_Twilight</vt:lpstr>
      <vt:lpstr>GA White Pages</vt:lpstr>
      <vt:lpstr>1_GA White Pages</vt:lpstr>
      <vt:lpstr>Australian Ocean Colour Activities 2016 Update</vt:lpstr>
      <vt:lpstr>Overview</vt:lpstr>
      <vt:lpstr>PowerPoint Presentation</vt:lpstr>
      <vt:lpstr>Australia’s Regional Copernicus Data Access/Analysis Hub</vt:lpstr>
      <vt:lpstr>PowerPoint Presentation</vt:lpstr>
      <vt:lpstr>Australian Geoscience Data Cube</vt:lpstr>
      <vt:lpstr>PowerPoint Presentation</vt:lpstr>
      <vt:lpstr>PowerPoint Presentation</vt:lpstr>
      <vt:lpstr>IMOS for Validation</vt:lpstr>
      <vt:lpstr>Lucinda Jetty Coastal Observatory for Case 2 OC validation </vt:lpstr>
      <vt:lpstr>PowerPoint Presentation</vt:lpstr>
      <vt:lpstr>Biogeochemical-Argo for validation</vt:lpstr>
      <vt:lpstr>Satellite match-ups  Community composition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E-Reefs: Marine Water Quality Dashboard</vt:lpstr>
      <vt:lpstr>Assessing compliance with Water Quality Guidelines</vt:lpstr>
      <vt:lpstr>PowerPoint Presentation</vt:lpstr>
      <vt:lpstr>Algal Alert for Complex inland waters</vt:lpstr>
      <vt:lpstr>PowerPoint Presentation</vt:lpstr>
      <vt:lpstr>Reflectance from BGC modelling Baird et al. 2016. Environmental Modelling and Software 78: 79-96</vt:lpstr>
      <vt:lpstr>Thank you</vt:lpstr>
    </vt:vector>
  </TitlesOfParts>
  <Company>CSIRO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Australian Bio-Argo Project</dc:title>
  <dc:creator>Hardman-Mountford, Nick (O&amp;A, Floreat)</dc:creator>
  <cp:lastModifiedBy>Hardman-Mountford, Nick (O&amp;A, Floreat)</cp:lastModifiedBy>
  <cp:revision>55</cp:revision>
  <dcterms:created xsi:type="dcterms:W3CDTF">2015-08-18T01:24:02Z</dcterms:created>
  <dcterms:modified xsi:type="dcterms:W3CDTF">2016-03-02T16:55:30Z</dcterms:modified>
</cp:coreProperties>
</file>